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62" r:id="rId4"/>
    <p:sldId id="269" r:id="rId5"/>
    <p:sldId id="268" r:id="rId6"/>
    <p:sldId id="263" r:id="rId7"/>
    <p:sldId id="274" r:id="rId8"/>
    <p:sldId id="273" r:id="rId9"/>
    <p:sldId id="265" r:id="rId10"/>
    <p:sldId id="267" r:id="rId11"/>
    <p:sldId id="272" r:id="rId12"/>
    <p:sldId id="270" r:id="rId13"/>
    <p:sldId id="266" r:id="rId14"/>
    <p:sldId id="275" r:id="rId15"/>
    <p:sldId id="25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F3E"/>
    <a:srgbClr val="512B8B"/>
    <a:srgbClr val="FFE600"/>
    <a:srgbClr val="0033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10" autoAdjust="0"/>
    <p:restoredTop sz="94660"/>
  </p:normalViewPr>
  <p:slideViewPr>
    <p:cSldViewPr snapToGrid="0">
      <p:cViewPr varScale="1">
        <p:scale>
          <a:sx n="91" d="100"/>
          <a:sy n="91" d="100"/>
        </p:scale>
        <p:origin x="15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A logo on a dark background&#10;&#10;Description automatically generated">
            <a:extLst>
              <a:ext uri="{FF2B5EF4-FFF2-40B4-BE49-F238E27FC236}">
                <a16:creationId xmlns:a16="http://schemas.microsoft.com/office/drawing/2014/main" id="{F80824B2-6642-C1EF-5C93-8104827554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8CD34861-BBA2-9A22-405E-97E491E2D08F}"/>
              </a:ext>
            </a:extLst>
          </p:cNvPr>
          <p:cNvSpPr>
            <a:spLocks noGrp="1"/>
          </p:cNvSpPr>
          <p:nvPr>
            <p:ph type="subTitle" idx="1" hasCustomPrompt="1"/>
          </p:nvPr>
        </p:nvSpPr>
        <p:spPr>
          <a:xfrm>
            <a:off x="4000500" y="4675516"/>
            <a:ext cx="4191000" cy="1492369"/>
          </a:xfrm>
        </p:spPr>
        <p:txBody>
          <a:bodyPr anchor="ctr">
            <a:normAutofit/>
          </a:bodyPr>
          <a:lstStyle>
            <a:lvl1pPr marL="0" indent="0" algn="ctr">
              <a:buNone/>
              <a:defRPr sz="2000">
                <a:solidFill>
                  <a:schemeClr val="bg1"/>
                </a:solidFill>
                <a:latin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Your Details Here</a:t>
            </a:r>
          </a:p>
        </p:txBody>
      </p:sp>
      <p:sp>
        <p:nvSpPr>
          <p:cNvPr id="4" name="Date Placeholder 3">
            <a:extLst>
              <a:ext uri="{FF2B5EF4-FFF2-40B4-BE49-F238E27FC236}">
                <a16:creationId xmlns:a16="http://schemas.microsoft.com/office/drawing/2014/main" id="{7A0308B0-3662-E727-AFE5-850142220B52}"/>
              </a:ext>
            </a:extLst>
          </p:cNvPr>
          <p:cNvSpPr>
            <a:spLocks noGrp="1"/>
          </p:cNvSpPr>
          <p:nvPr>
            <p:ph type="dt" sz="half" idx="10"/>
          </p:nvPr>
        </p:nvSpPr>
        <p:spPr/>
        <p:txBody>
          <a:bodyPr/>
          <a:lstStyle>
            <a:lvl1pPr>
              <a:defRPr>
                <a:solidFill>
                  <a:schemeClr val="bg1"/>
                </a:solidFill>
                <a:latin typeface="Amazon Ember" panose="020B0603020204020204" pitchFamily="34" charset="0"/>
              </a:defRPr>
            </a:lvl1pPr>
          </a:lstStyle>
          <a:p>
            <a:fld id="{CC9B2A77-A746-47E3-9CE9-A88C4968FA66}" type="datetimeFigureOut">
              <a:rPr lang="en-US" smtClean="0"/>
              <a:pPr/>
              <a:t>6/24/2024</a:t>
            </a:fld>
            <a:endParaRPr lang="en-US" dirty="0"/>
          </a:p>
        </p:txBody>
      </p:sp>
      <p:sp>
        <p:nvSpPr>
          <p:cNvPr id="5" name="Footer Placeholder 4">
            <a:extLst>
              <a:ext uri="{FF2B5EF4-FFF2-40B4-BE49-F238E27FC236}">
                <a16:creationId xmlns:a16="http://schemas.microsoft.com/office/drawing/2014/main" id="{47188AA4-6571-B80A-5D16-85F3EB068E4E}"/>
              </a:ext>
            </a:extLst>
          </p:cNvPr>
          <p:cNvSpPr>
            <a:spLocks noGrp="1"/>
          </p:cNvSpPr>
          <p:nvPr>
            <p:ph type="ftr" sz="quarter" idx="11"/>
          </p:nvPr>
        </p:nvSpPr>
        <p:spPr/>
        <p:txBody>
          <a:bodyPr/>
          <a:lstStyle>
            <a:lvl1pPr>
              <a:defRPr>
                <a:solidFill>
                  <a:schemeClr val="bg1"/>
                </a:solidFill>
                <a:latin typeface="Amazon Ember" panose="020B0603020204020204" pitchFamily="34" charset="0"/>
              </a:defRPr>
            </a:lvl1pPr>
          </a:lstStyle>
          <a:p>
            <a:endParaRPr lang="en-US" dirty="0"/>
          </a:p>
        </p:txBody>
      </p:sp>
      <p:sp>
        <p:nvSpPr>
          <p:cNvPr id="7" name="Slide Number Placeholder 5">
            <a:extLst>
              <a:ext uri="{FF2B5EF4-FFF2-40B4-BE49-F238E27FC236}">
                <a16:creationId xmlns:a16="http://schemas.microsoft.com/office/drawing/2014/main" id="{3D7C9B23-3159-8B3B-FE4B-0D3EF877C9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Amazon Ember" panose="020B0603020204020204" pitchFamily="34" charset="0"/>
              </a:defRPr>
            </a:lvl1pPr>
          </a:lstStyle>
          <a:p>
            <a:r>
              <a:rPr lang="en-US" dirty="0"/>
              <a:t>&lt;#&gt;</a:t>
            </a:r>
          </a:p>
        </p:txBody>
      </p:sp>
    </p:spTree>
    <p:extLst>
      <p:ext uri="{BB962C8B-B14F-4D97-AF65-F5344CB8AC3E}">
        <p14:creationId xmlns:p14="http://schemas.microsoft.com/office/powerpoint/2010/main" val="3382762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17FE-5D39-1015-727E-6BCD1D2AF00B}"/>
              </a:ext>
            </a:extLst>
          </p:cNvPr>
          <p:cNvSpPr>
            <a:spLocks noGrp="1"/>
          </p:cNvSpPr>
          <p:nvPr>
            <p:ph type="title"/>
          </p:nvPr>
        </p:nvSpPr>
        <p:spPr/>
        <p:txBody>
          <a:bodyPr/>
          <a:lstStyle>
            <a:lvl1pPr>
              <a:defRPr>
                <a:solidFill>
                  <a:srgbClr val="232F3E"/>
                </a:solidFill>
                <a:latin typeface="Amazon Ember" panose="020B0603020204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4F592054-9A1D-1EBD-938B-3784FCEF1C8A}"/>
              </a:ext>
            </a:extLst>
          </p:cNvPr>
          <p:cNvSpPr>
            <a:spLocks noGrp="1"/>
          </p:cNvSpPr>
          <p:nvPr>
            <p:ph idx="1"/>
          </p:nvPr>
        </p:nvSpPr>
        <p:spPr/>
        <p:txBody>
          <a:bodyPr/>
          <a:lstStyle>
            <a:lvl1pPr>
              <a:defRPr>
                <a:solidFill>
                  <a:srgbClr val="232F3E"/>
                </a:solidFill>
                <a:latin typeface="Amazon Ember" panose="020B0603020204020204" pitchFamily="34" charset="0"/>
              </a:defRPr>
            </a:lvl1pPr>
            <a:lvl2pPr>
              <a:defRPr>
                <a:solidFill>
                  <a:srgbClr val="232F3E"/>
                </a:solidFill>
                <a:latin typeface="Amazon Ember" panose="020B0603020204020204" pitchFamily="34" charset="0"/>
              </a:defRPr>
            </a:lvl2pPr>
            <a:lvl3pPr>
              <a:defRPr>
                <a:solidFill>
                  <a:srgbClr val="232F3E"/>
                </a:solidFill>
                <a:latin typeface="Amazon Ember" panose="020B0603020204020204" pitchFamily="34" charset="0"/>
              </a:defRPr>
            </a:lvl3pPr>
            <a:lvl4pPr>
              <a:defRPr>
                <a:solidFill>
                  <a:srgbClr val="232F3E"/>
                </a:solidFill>
                <a:latin typeface="Amazon Ember" panose="020B0603020204020204" pitchFamily="34" charset="0"/>
              </a:defRPr>
            </a:lvl4pPr>
            <a:lvl5pPr>
              <a:defRPr>
                <a:solidFill>
                  <a:srgbClr val="232F3E"/>
                </a:solidFill>
                <a:latin typeface="Amazon Ember" panose="020B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8FCCB09-9E75-ECCC-5D23-04E0469CFC75}"/>
              </a:ext>
            </a:extLst>
          </p:cNvPr>
          <p:cNvSpPr>
            <a:spLocks noGrp="1"/>
          </p:cNvSpPr>
          <p:nvPr>
            <p:ph type="dt" sz="half" idx="10"/>
          </p:nvPr>
        </p:nvSpPr>
        <p:spPr/>
        <p:txBody>
          <a:bodyPr/>
          <a:lstStyle>
            <a:lvl1pPr>
              <a:defRPr>
                <a:solidFill>
                  <a:srgbClr val="232F3E"/>
                </a:solidFill>
                <a:latin typeface="Amazon Ember" panose="020B0603020204020204" pitchFamily="34" charset="0"/>
              </a:defRPr>
            </a:lvl1pPr>
          </a:lstStyle>
          <a:p>
            <a:fld id="{CC9B2A77-A746-47E3-9CE9-A88C4968FA66}" type="datetimeFigureOut">
              <a:rPr lang="en-US" smtClean="0"/>
              <a:pPr/>
              <a:t>6/24/2024</a:t>
            </a:fld>
            <a:endParaRPr lang="en-US" dirty="0"/>
          </a:p>
        </p:txBody>
      </p:sp>
      <p:sp>
        <p:nvSpPr>
          <p:cNvPr id="5" name="Footer Placeholder 4">
            <a:extLst>
              <a:ext uri="{FF2B5EF4-FFF2-40B4-BE49-F238E27FC236}">
                <a16:creationId xmlns:a16="http://schemas.microsoft.com/office/drawing/2014/main" id="{025FE477-F0AE-48FE-05FD-C5D4533582F2}"/>
              </a:ext>
            </a:extLst>
          </p:cNvPr>
          <p:cNvSpPr>
            <a:spLocks noGrp="1"/>
          </p:cNvSpPr>
          <p:nvPr>
            <p:ph type="ftr" sz="quarter" idx="11"/>
          </p:nvPr>
        </p:nvSpPr>
        <p:spPr/>
        <p:txBody>
          <a:bodyPr/>
          <a:lstStyle>
            <a:lvl1pPr>
              <a:defRPr>
                <a:solidFill>
                  <a:srgbClr val="232F3E"/>
                </a:solidFill>
                <a:latin typeface="Amazon Ember" panose="020B0603020204020204" pitchFamily="34" charset="0"/>
              </a:defRPr>
            </a:lvl1pPr>
          </a:lstStyle>
          <a:p>
            <a:endParaRPr lang="en-US" dirty="0"/>
          </a:p>
        </p:txBody>
      </p:sp>
      <p:sp>
        <p:nvSpPr>
          <p:cNvPr id="8" name="Slide Number Placeholder 5">
            <a:extLst>
              <a:ext uri="{FF2B5EF4-FFF2-40B4-BE49-F238E27FC236}">
                <a16:creationId xmlns:a16="http://schemas.microsoft.com/office/drawing/2014/main" id="{DA49E132-7BA8-FACC-A808-9F4CB9E63F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232F3E"/>
                </a:solidFill>
                <a:latin typeface="Amazon Ember" panose="020B0603020204020204" pitchFamily="34" charset="0"/>
              </a:defRPr>
            </a:lvl1pPr>
          </a:lstStyle>
          <a:p>
            <a:r>
              <a:rPr lang="en-US" dirty="0"/>
              <a:t>&lt;#&gt;</a:t>
            </a:r>
          </a:p>
        </p:txBody>
      </p:sp>
    </p:spTree>
    <p:extLst>
      <p:ext uri="{BB962C8B-B14F-4D97-AF65-F5344CB8AC3E}">
        <p14:creationId xmlns:p14="http://schemas.microsoft.com/office/powerpoint/2010/main" val="1453173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2A967-3412-2911-0AAA-5E99FD542B67}"/>
              </a:ext>
            </a:extLst>
          </p:cNvPr>
          <p:cNvSpPr>
            <a:spLocks noGrp="1"/>
          </p:cNvSpPr>
          <p:nvPr>
            <p:ph type="title"/>
          </p:nvPr>
        </p:nvSpPr>
        <p:spPr>
          <a:xfrm>
            <a:off x="831850" y="1709738"/>
            <a:ext cx="10515600" cy="2852737"/>
          </a:xfrm>
        </p:spPr>
        <p:txBody>
          <a:bodyPr anchor="b"/>
          <a:lstStyle>
            <a:lvl1pPr>
              <a:defRPr sz="6000">
                <a:solidFill>
                  <a:srgbClr val="232F3E"/>
                </a:solidFill>
                <a:latin typeface="Amazon Ember" panose="020B0603020204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3E5576EF-608D-53D6-9BAE-B2AB34967559}"/>
              </a:ext>
            </a:extLst>
          </p:cNvPr>
          <p:cNvSpPr>
            <a:spLocks noGrp="1"/>
          </p:cNvSpPr>
          <p:nvPr>
            <p:ph type="body" idx="1"/>
          </p:nvPr>
        </p:nvSpPr>
        <p:spPr>
          <a:xfrm>
            <a:off x="831850" y="4589463"/>
            <a:ext cx="10515600" cy="1500187"/>
          </a:xfrm>
        </p:spPr>
        <p:txBody>
          <a:bodyPr/>
          <a:lstStyle>
            <a:lvl1pPr marL="0" indent="0">
              <a:buNone/>
              <a:defRPr sz="2400">
                <a:solidFill>
                  <a:srgbClr val="232F3E"/>
                </a:solidFill>
                <a:latin typeface="Amazon Ember" panose="020B06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7F9E9630-E98F-7962-3C56-89140BA50F1E}"/>
              </a:ext>
            </a:extLst>
          </p:cNvPr>
          <p:cNvSpPr>
            <a:spLocks noGrp="1"/>
          </p:cNvSpPr>
          <p:nvPr>
            <p:ph type="dt" sz="half" idx="10"/>
          </p:nvPr>
        </p:nvSpPr>
        <p:spPr/>
        <p:txBody>
          <a:bodyPr/>
          <a:lstStyle>
            <a:lvl1pPr>
              <a:defRPr>
                <a:solidFill>
                  <a:srgbClr val="232F3E"/>
                </a:solidFill>
                <a:latin typeface="Amazon Ember" panose="020B0603020204020204" pitchFamily="34" charset="0"/>
              </a:defRPr>
            </a:lvl1pPr>
          </a:lstStyle>
          <a:p>
            <a:fld id="{CC9B2A77-A746-47E3-9CE9-A88C4968FA66}" type="datetimeFigureOut">
              <a:rPr lang="en-US" smtClean="0"/>
              <a:pPr/>
              <a:t>6/24/2024</a:t>
            </a:fld>
            <a:endParaRPr lang="en-US" dirty="0"/>
          </a:p>
        </p:txBody>
      </p:sp>
      <p:sp>
        <p:nvSpPr>
          <p:cNvPr id="5" name="Footer Placeholder 4">
            <a:extLst>
              <a:ext uri="{FF2B5EF4-FFF2-40B4-BE49-F238E27FC236}">
                <a16:creationId xmlns:a16="http://schemas.microsoft.com/office/drawing/2014/main" id="{7963D459-C05A-7ED1-B32A-489CAC5AB164}"/>
              </a:ext>
            </a:extLst>
          </p:cNvPr>
          <p:cNvSpPr>
            <a:spLocks noGrp="1"/>
          </p:cNvSpPr>
          <p:nvPr>
            <p:ph type="ftr" sz="quarter" idx="11"/>
          </p:nvPr>
        </p:nvSpPr>
        <p:spPr/>
        <p:txBody>
          <a:bodyPr/>
          <a:lstStyle>
            <a:lvl1pPr>
              <a:defRPr>
                <a:solidFill>
                  <a:srgbClr val="232F3E"/>
                </a:solidFill>
                <a:latin typeface="Amazon Ember" panose="020B0603020204020204" pitchFamily="34" charset="0"/>
              </a:defRPr>
            </a:lvl1pPr>
          </a:lstStyle>
          <a:p>
            <a:endParaRPr lang="en-US" dirty="0"/>
          </a:p>
        </p:txBody>
      </p:sp>
      <p:sp>
        <p:nvSpPr>
          <p:cNvPr id="8" name="Slide Number Placeholder 5">
            <a:extLst>
              <a:ext uri="{FF2B5EF4-FFF2-40B4-BE49-F238E27FC236}">
                <a16:creationId xmlns:a16="http://schemas.microsoft.com/office/drawing/2014/main" id="{2BE9EA08-F911-63FF-37F5-3A7D6AA616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232F3E"/>
                </a:solidFill>
                <a:latin typeface="Amazon Ember" panose="020B0603020204020204" pitchFamily="34" charset="0"/>
              </a:defRPr>
            </a:lvl1pPr>
          </a:lstStyle>
          <a:p>
            <a:r>
              <a:rPr lang="en-US" dirty="0"/>
              <a:t>&lt;#&gt;</a:t>
            </a:r>
          </a:p>
        </p:txBody>
      </p:sp>
    </p:spTree>
    <p:extLst>
      <p:ext uri="{BB962C8B-B14F-4D97-AF65-F5344CB8AC3E}">
        <p14:creationId xmlns:p14="http://schemas.microsoft.com/office/powerpoint/2010/main" val="513636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CEAF2-9992-679A-C845-A44264229346}"/>
              </a:ext>
            </a:extLst>
          </p:cNvPr>
          <p:cNvSpPr>
            <a:spLocks noGrp="1"/>
          </p:cNvSpPr>
          <p:nvPr>
            <p:ph type="title"/>
          </p:nvPr>
        </p:nvSpPr>
        <p:spPr/>
        <p:txBody>
          <a:bodyPr/>
          <a:lstStyle>
            <a:lvl1pPr>
              <a:defRPr>
                <a:solidFill>
                  <a:srgbClr val="232F3E"/>
                </a:solidFill>
                <a:latin typeface="Amazon Ember" panose="020B0603020204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34DA38FB-1F2F-532F-7F1C-3F25E9321A70}"/>
              </a:ext>
            </a:extLst>
          </p:cNvPr>
          <p:cNvSpPr>
            <a:spLocks noGrp="1"/>
          </p:cNvSpPr>
          <p:nvPr>
            <p:ph sz="half" idx="1"/>
          </p:nvPr>
        </p:nvSpPr>
        <p:spPr>
          <a:xfrm>
            <a:off x="838200" y="1825625"/>
            <a:ext cx="5181600" cy="4351338"/>
          </a:xfrm>
        </p:spPr>
        <p:txBody>
          <a:bodyPr/>
          <a:lstStyle>
            <a:lvl1pPr>
              <a:defRPr>
                <a:solidFill>
                  <a:srgbClr val="232F3E"/>
                </a:solidFill>
                <a:latin typeface="Amazon Ember" panose="020B0603020204020204" pitchFamily="34" charset="0"/>
              </a:defRPr>
            </a:lvl1pPr>
            <a:lvl2pPr>
              <a:defRPr>
                <a:solidFill>
                  <a:srgbClr val="232F3E"/>
                </a:solidFill>
                <a:latin typeface="Amazon Ember" panose="020B0603020204020204" pitchFamily="34" charset="0"/>
              </a:defRPr>
            </a:lvl2pPr>
            <a:lvl3pPr>
              <a:defRPr>
                <a:solidFill>
                  <a:srgbClr val="232F3E"/>
                </a:solidFill>
                <a:latin typeface="Amazon Ember" panose="020B0603020204020204" pitchFamily="34" charset="0"/>
              </a:defRPr>
            </a:lvl3pPr>
            <a:lvl4pPr>
              <a:defRPr>
                <a:solidFill>
                  <a:srgbClr val="232F3E"/>
                </a:solidFill>
                <a:latin typeface="Amazon Ember" panose="020B0603020204020204" pitchFamily="34" charset="0"/>
              </a:defRPr>
            </a:lvl4pPr>
            <a:lvl5pPr>
              <a:defRPr>
                <a:solidFill>
                  <a:srgbClr val="232F3E"/>
                </a:solidFill>
                <a:latin typeface="Amazon Ember" panose="020B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9A3952B-4DD8-59D8-0D23-F7EB5D0C1810}"/>
              </a:ext>
            </a:extLst>
          </p:cNvPr>
          <p:cNvSpPr>
            <a:spLocks noGrp="1"/>
          </p:cNvSpPr>
          <p:nvPr>
            <p:ph sz="half" idx="2"/>
          </p:nvPr>
        </p:nvSpPr>
        <p:spPr>
          <a:xfrm>
            <a:off x="6172200" y="1825625"/>
            <a:ext cx="5181600" cy="4351338"/>
          </a:xfrm>
        </p:spPr>
        <p:txBody>
          <a:bodyPr/>
          <a:lstStyle>
            <a:lvl1pPr>
              <a:defRPr>
                <a:solidFill>
                  <a:srgbClr val="232F3E"/>
                </a:solidFill>
                <a:latin typeface="Amazon Ember" panose="020B0603020204020204" pitchFamily="34" charset="0"/>
              </a:defRPr>
            </a:lvl1pPr>
            <a:lvl2pPr>
              <a:defRPr>
                <a:solidFill>
                  <a:srgbClr val="232F3E"/>
                </a:solidFill>
                <a:latin typeface="Amazon Ember" panose="020B0603020204020204" pitchFamily="34" charset="0"/>
              </a:defRPr>
            </a:lvl2pPr>
            <a:lvl3pPr>
              <a:defRPr>
                <a:solidFill>
                  <a:srgbClr val="232F3E"/>
                </a:solidFill>
                <a:latin typeface="Amazon Ember" panose="020B0603020204020204" pitchFamily="34" charset="0"/>
              </a:defRPr>
            </a:lvl3pPr>
            <a:lvl4pPr>
              <a:defRPr>
                <a:solidFill>
                  <a:srgbClr val="232F3E"/>
                </a:solidFill>
                <a:latin typeface="Amazon Ember" panose="020B0603020204020204" pitchFamily="34" charset="0"/>
              </a:defRPr>
            </a:lvl4pPr>
            <a:lvl5pPr>
              <a:defRPr>
                <a:solidFill>
                  <a:srgbClr val="232F3E"/>
                </a:solidFill>
                <a:latin typeface="Amazon Ember" panose="020B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D1BFBD6-68A6-C0F1-70E1-DEB3A18E3CF7}"/>
              </a:ext>
            </a:extLst>
          </p:cNvPr>
          <p:cNvSpPr>
            <a:spLocks noGrp="1"/>
          </p:cNvSpPr>
          <p:nvPr>
            <p:ph type="dt" sz="half" idx="10"/>
          </p:nvPr>
        </p:nvSpPr>
        <p:spPr/>
        <p:txBody>
          <a:bodyPr/>
          <a:lstStyle>
            <a:lvl1pPr>
              <a:defRPr>
                <a:solidFill>
                  <a:srgbClr val="232F3E"/>
                </a:solidFill>
                <a:latin typeface="Amazon Ember" panose="020B0603020204020204" pitchFamily="34" charset="0"/>
              </a:defRPr>
            </a:lvl1pPr>
          </a:lstStyle>
          <a:p>
            <a:fld id="{CC9B2A77-A746-47E3-9CE9-A88C4968FA66}" type="datetimeFigureOut">
              <a:rPr lang="en-US" smtClean="0"/>
              <a:pPr/>
              <a:t>6/24/2024</a:t>
            </a:fld>
            <a:endParaRPr lang="en-US" dirty="0"/>
          </a:p>
        </p:txBody>
      </p:sp>
      <p:sp>
        <p:nvSpPr>
          <p:cNvPr id="6" name="Footer Placeholder 5">
            <a:extLst>
              <a:ext uri="{FF2B5EF4-FFF2-40B4-BE49-F238E27FC236}">
                <a16:creationId xmlns:a16="http://schemas.microsoft.com/office/drawing/2014/main" id="{803375E5-1679-2A18-2B8F-57AD4C056933}"/>
              </a:ext>
            </a:extLst>
          </p:cNvPr>
          <p:cNvSpPr>
            <a:spLocks noGrp="1"/>
          </p:cNvSpPr>
          <p:nvPr>
            <p:ph type="ftr" sz="quarter" idx="11"/>
          </p:nvPr>
        </p:nvSpPr>
        <p:spPr/>
        <p:txBody>
          <a:bodyPr/>
          <a:lstStyle>
            <a:lvl1pPr>
              <a:defRPr>
                <a:solidFill>
                  <a:srgbClr val="232F3E"/>
                </a:solidFill>
                <a:latin typeface="Amazon Ember" panose="020B0603020204020204" pitchFamily="34" charset="0"/>
              </a:defRPr>
            </a:lvl1pPr>
          </a:lstStyle>
          <a:p>
            <a:endParaRPr lang="en-US" dirty="0"/>
          </a:p>
        </p:txBody>
      </p:sp>
      <p:sp>
        <p:nvSpPr>
          <p:cNvPr id="9" name="Slide Number Placeholder 5">
            <a:extLst>
              <a:ext uri="{FF2B5EF4-FFF2-40B4-BE49-F238E27FC236}">
                <a16:creationId xmlns:a16="http://schemas.microsoft.com/office/drawing/2014/main" id="{DAE5D5F8-47DF-60C6-F4F1-AFE7FE0B06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232F3E"/>
                </a:solidFill>
                <a:latin typeface="Amazon Ember" panose="020B0603020204020204" pitchFamily="34" charset="0"/>
              </a:defRPr>
            </a:lvl1pPr>
          </a:lstStyle>
          <a:p>
            <a:r>
              <a:rPr lang="en-US" dirty="0"/>
              <a:t>&lt;#&gt;</a:t>
            </a:r>
          </a:p>
        </p:txBody>
      </p:sp>
    </p:spTree>
    <p:extLst>
      <p:ext uri="{BB962C8B-B14F-4D97-AF65-F5344CB8AC3E}">
        <p14:creationId xmlns:p14="http://schemas.microsoft.com/office/powerpoint/2010/main" val="3600155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67E14-FE87-2D83-8F5E-1D24CE4104C7}"/>
              </a:ext>
            </a:extLst>
          </p:cNvPr>
          <p:cNvSpPr>
            <a:spLocks noGrp="1"/>
          </p:cNvSpPr>
          <p:nvPr>
            <p:ph type="title"/>
          </p:nvPr>
        </p:nvSpPr>
        <p:spPr>
          <a:xfrm>
            <a:off x="839788" y="365125"/>
            <a:ext cx="10515600" cy="1325563"/>
          </a:xfrm>
        </p:spPr>
        <p:txBody>
          <a:bodyPr/>
          <a:lstStyle>
            <a:lvl1pPr>
              <a:defRPr>
                <a:solidFill>
                  <a:srgbClr val="232F3E"/>
                </a:solidFill>
                <a:latin typeface="Amazon Ember" panose="020B0603020204020204"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CA6C86F1-09A4-1419-AF44-90171F64501A}"/>
              </a:ext>
            </a:extLst>
          </p:cNvPr>
          <p:cNvSpPr>
            <a:spLocks noGrp="1"/>
          </p:cNvSpPr>
          <p:nvPr>
            <p:ph type="body" idx="1"/>
          </p:nvPr>
        </p:nvSpPr>
        <p:spPr>
          <a:xfrm>
            <a:off x="839788" y="1681163"/>
            <a:ext cx="5157787" cy="823912"/>
          </a:xfrm>
        </p:spPr>
        <p:txBody>
          <a:bodyPr anchor="b"/>
          <a:lstStyle>
            <a:lvl1pPr marL="0" indent="0">
              <a:buNone/>
              <a:defRPr sz="2400" b="1">
                <a:solidFill>
                  <a:srgbClr val="232F3E"/>
                </a:solidFill>
                <a:latin typeface="Amazon Ember"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3AD0DC2-D425-8A54-5231-3F57A2C31DEA}"/>
              </a:ext>
            </a:extLst>
          </p:cNvPr>
          <p:cNvSpPr>
            <a:spLocks noGrp="1"/>
          </p:cNvSpPr>
          <p:nvPr>
            <p:ph sz="half" idx="2"/>
          </p:nvPr>
        </p:nvSpPr>
        <p:spPr>
          <a:xfrm>
            <a:off x="839788" y="2505075"/>
            <a:ext cx="5157787" cy="3684588"/>
          </a:xfrm>
        </p:spPr>
        <p:txBody>
          <a:bodyPr/>
          <a:lstStyle>
            <a:lvl1pPr>
              <a:defRPr>
                <a:solidFill>
                  <a:srgbClr val="232F3E"/>
                </a:solidFill>
                <a:latin typeface="Amazon Ember" panose="020B0603020204020204" pitchFamily="34" charset="0"/>
              </a:defRPr>
            </a:lvl1pPr>
            <a:lvl2pPr>
              <a:defRPr>
                <a:solidFill>
                  <a:srgbClr val="232F3E"/>
                </a:solidFill>
                <a:latin typeface="Amazon Ember" panose="020B0603020204020204" pitchFamily="34" charset="0"/>
              </a:defRPr>
            </a:lvl2pPr>
            <a:lvl3pPr>
              <a:defRPr>
                <a:solidFill>
                  <a:srgbClr val="232F3E"/>
                </a:solidFill>
                <a:latin typeface="Amazon Ember" panose="020B0603020204020204" pitchFamily="34" charset="0"/>
              </a:defRPr>
            </a:lvl3pPr>
            <a:lvl4pPr>
              <a:defRPr>
                <a:solidFill>
                  <a:srgbClr val="232F3E"/>
                </a:solidFill>
                <a:latin typeface="Amazon Ember" panose="020B0603020204020204" pitchFamily="34" charset="0"/>
              </a:defRPr>
            </a:lvl4pPr>
            <a:lvl5pPr>
              <a:defRPr>
                <a:solidFill>
                  <a:srgbClr val="232F3E"/>
                </a:solidFill>
                <a:latin typeface="Amazon Ember" panose="020B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94183F6-794B-98F4-5DA5-0DB6CAAC8B08}"/>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232F3E"/>
                </a:solidFill>
                <a:latin typeface="Amazon Ember"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C7A2EF80-9CA4-7FF8-6D9F-477EB8CB9DFA}"/>
              </a:ext>
            </a:extLst>
          </p:cNvPr>
          <p:cNvSpPr>
            <a:spLocks noGrp="1"/>
          </p:cNvSpPr>
          <p:nvPr>
            <p:ph sz="quarter" idx="4"/>
          </p:nvPr>
        </p:nvSpPr>
        <p:spPr>
          <a:xfrm>
            <a:off x="6172200" y="2505075"/>
            <a:ext cx="5183188" cy="3684588"/>
          </a:xfrm>
        </p:spPr>
        <p:txBody>
          <a:bodyPr/>
          <a:lstStyle>
            <a:lvl1pPr>
              <a:defRPr>
                <a:solidFill>
                  <a:srgbClr val="232F3E"/>
                </a:solidFill>
                <a:latin typeface="Amazon Ember" panose="020B0603020204020204" pitchFamily="34" charset="0"/>
              </a:defRPr>
            </a:lvl1pPr>
            <a:lvl2pPr>
              <a:defRPr>
                <a:solidFill>
                  <a:srgbClr val="232F3E"/>
                </a:solidFill>
                <a:latin typeface="Amazon Ember" panose="020B0603020204020204" pitchFamily="34" charset="0"/>
              </a:defRPr>
            </a:lvl2pPr>
            <a:lvl3pPr>
              <a:defRPr>
                <a:solidFill>
                  <a:srgbClr val="232F3E"/>
                </a:solidFill>
                <a:latin typeface="Amazon Ember" panose="020B0603020204020204" pitchFamily="34" charset="0"/>
              </a:defRPr>
            </a:lvl3pPr>
            <a:lvl4pPr>
              <a:defRPr>
                <a:solidFill>
                  <a:srgbClr val="232F3E"/>
                </a:solidFill>
                <a:latin typeface="Amazon Ember" panose="020B0603020204020204" pitchFamily="34" charset="0"/>
              </a:defRPr>
            </a:lvl4pPr>
            <a:lvl5pPr>
              <a:defRPr>
                <a:solidFill>
                  <a:srgbClr val="232F3E"/>
                </a:solidFill>
                <a:latin typeface="Amazon Ember" panose="020B06030202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B4182E5-F1AA-EF7C-29EB-194C43BFAE1F}"/>
              </a:ext>
            </a:extLst>
          </p:cNvPr>
          <p:cNvSpPr>
            <a:spLocks noGrp="1"/>
          </p:cNvSpPr>
          <p:nvPr>
            <p:ph type="dt" sz="half" idx="10"/>
          </p:nvPr>
        </p:nvSpPr>
        <p:spPr/>
        <p:txBody>
          <a:bodyPr/>
          <a:lstStyle>
            <a:lvl1pPr>
              <a:defRPr>
                <a:solidFill>
                  <a:srgbClr val="232F3E"/>
                </a:solidFill>
                <a:latin typeface="Amazon Ember" panose="020B0603020204020204" pitchFamily="34" charset="0"/>
              </a:defRPr>
            </a:lvl1pPr>
          </a:lstStyle>
          <a:p>
            <a:fld id="{CC9B2A77-A746-47E3-9CE9-A88C4968FA66}" type="datetimeFigureOut">
              <a:rPr lang="en-US" smtClean="0"/>
              <a:pPr/>
              <a:t>6/24/2024</a:t>
            </a:fld>
            <a:endParaRPr lang="en-US" dirty="0"/>
          </a:p>
        </p:txBody>
      </p:sp>
      <p:sp>
        <p:nvSpPr>
          <p:cNvPr id="8" name="Footer Placeholder 7">
            <a:extLst>
              <a:ext uri="{FF2B5EF4-FFF2-40B4-BE49-F238E27FC236}">
                <a16:creationId xmlns:a16="http://schemas.microsoft.com/office/drawing/2014/main" id="{1A706A18-5A66-A029-2464-F68C2B297F2E}"/>
              </a:ext>
            </a:extLst>
          </p:cNvPr>
          <p:cNvSpPr>
            <a:spLocks noGrp="1"/>
          </p:cNvSpPr>
          <p:nvPr>
            <p:ph type="ftr" sz="quarter" idx="11"/>
          </p:nvPr>
        </p:nvSpPr>
        <p:spPr/>
        <p:txBody>
          <a:bodyPr/>
          <a:lstStyle>
            <a:lvl1pPr>
              <a:defRPr>
                <a:solidFill>
                  <a:srgbClr val="232F3E"/>
                </a:solidFill>
                <a:latin typeface="Amazon Ember" panose="020B0603020204020204" pitchFamily="34" charset="0"/>
              </a:defRPr>
            </a:lvl1pPr>
          </a:lstStyle>
          <a:p>
            <a:endParaRPr lang="en-US" dirty="0"/>
          </a:p>
        </p:txBody>
      </p:sp>
      <p:sp>
        <p:nvSpPr>
          <p:cNvPr id="11" name="Slide Number Placeholder 5">
            <a:extLst>
              <a:ext uri="{FF2B5EF4-FFF2-40B4-BE49-F238E27FC236}">
                <a16:creationId xmlns:a16="http://schemas.microsoft.com/office/drawing/2014/main" id="{FCF581CE-6A75-DCB9-BA25-7B10D65879E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lvl1pPr algn="r">
              <a:defRPr sz="1200">
                <a:solidFill>
                  <a:srgbClr val="232F3E"/>
                </a:solidFill>
                <a:latin typeface="Amazon Ember" panose="020B0603020204020204" pitchFamily="34" charset="0"/>
              </a:defRPr>
            </a:lvl1pPr>
          </a:lstStyle>
          <a:p>
            <a:r>
              <a:rPr lang="en-US" dirty="0"/>
              <a:t>&lt;#&gt;</a:t>
            </a:r>
          </a:p>
        </p:txBody>
      </p:sp>
    </p:spTree>
    <p:extLst>
      <p:ext uri="{BB962C8B-B14F-4D97-AF65-F5344CB8AC3E}">
        <p14:creationId xmlns:p14="http://schemas.microsoft.com/office/powerpoint/2010/main" val="3319766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867C5-6B7F-69E4-3B32-D4277A5C1856}"/>
              </a:ext>
            </a:extLst>
          </p:cNvPr>
          <p:cNvSpPr>
            <a:spLocks noGrp="1"/>
          </p:cNvSpPr>
          <p:nvPr>
            <p:ph type="title"/>
          </p:nvPr>
        </p:nvSpPr>
        <p:spPr/>
        <p:txBody>
          <a:bodyPr/>
          <a:lstStyle>
            <a:lvl1pPr>
              <a:defRPr>
                <a:solidFill>
                  <a:srgbClr val="232F3E"/>
                </a:solidFill>
                <a:latin typeface="Amazon Ember" panose="020B0603020204020204" pitchFamily="34" charset="0"/>
              </a:defRPr>
            </a:lvl1pPr>
          </a:lstStyle>
          <a:p>
            <a:r>
              <a:rPr lang="en-US" dirty="0"/>
              <a:t>Click to edit Master title style</a:t>
            </a:r>
          </a:p>
        </p:txBody>
      </p:sp>
      <p:sp>
        <p:nvSpPr>
          <p:cNvPr id="3" name="Date Placeholder 2">
            <a:extLst>
              <a:ext uri="{FF2B5EF4-FFF2-40B4-BE49-F238E27FC236}">
                <a16:creationId xmlns:a16="http://schemas.microsoft.com/office/drawing/2014/main" id="{E0A9FA78-A227-F5EB-D9E3-6F8050D825D7}"/>
              </a:ext>
            </a:extLst>
          </p:cNvPr>
          <p:cNvSpPr>
            <a:spLocks noGrp="1"/>
          </p:cNvSpPr>
          <p:nvPr>
            <p:ph type="dt" sz="half" idx="10"/>
          </p:nvPr>
        </p:nvSpPr>
        <p:spPr/>
        <p:txBody>
          <a:bodyPr/>
          <a:lstStyle>
            <a:lvl1pPr>
              <a:defRPr>
                <a:solidFill>
                  <a:srgbClr val="232F3E"/>
                </a:solidFill>
                <a:latin typeface="Amazon Ember" panose="020B0603020204020204" pitchFamily="34" charset="0"/>
              </a:defRPr>
            </a:lvl1pPr>
          </a:lstStyle>
          <a:p>
            <a:fld id="{CC9B2A77-A746-47E3-9CE9-A88C4968FA66}" type="datetimeFigureOut">
              <a:rPr lang="en-US" smtClean="0"/>
              <a:pPr/>
              <a:t>6/24/2024</a:t>
            </a:fld>
            <a:endParaRPr lang="en-US" dirty="0"/>
          </a:p>
        </p:txBody>
      </p:sp>
      <p:sp>
        <p:nvSpPr>
          <p:cNvPr id="4" name="Footer Placeholder 3">
            <a:extLst>
              <a:ext uri="{FF2B5EF4-FFF2-40B4-BE49-F238E27FC236}">
                <a16:creationId xmlns:a16="http://schemas.microsoft.com/office/drawing/2014/main" id="{C98D5F2C-9A5E-1BB6-D011-3017D847CF74}"/>
              </a:ext>
            </a:extLst>
          </p:cNvPr>
          <p:cNvSpPr>
            <a:spLocks noGrp="1"/>
          </p:cNvSpPr>
          <p:nvPr>
            <p:ph type="ftr" sz="quarter" idx="11"/>
          </p:nvPr>
        </p:nvSpPr>
        <p:spPr/>
        <p:txBody>
          <a:bodyPr/>
          <a:lstStyle>
            <a:lvl1pPr>
              <a:defRPr>
                <a:solidFill>
                  <a:srgbClr val="232F3E"/>
                </a:solidFill>
                <a:latin typeface="Amazon Ember" panose="020B0603020204020204" pitchFamily="34" charset="0"/>
              </a:defRPr>
            </a:lvl1pPr>
          </a:lstStyle>
          <a:p>
            <a:endParaRPr lang="en-US" dirty="0"/>
          </a:p>
        </p:txBody>
      </p:sp>
      <p:sp>
        <p:nvSpPr>
          <p:cNvPr id="7" name="Slide Number Placeholder 5">
            <a:extLst>
              <a:ext uri="{FF2B5EF4-FFF2-40B4-BE49-F238E27FC236}">
                <a16:creationId xmlns:a16="http://schemas.microsoft.com/office/drawing/2014/main" id="{564C05BE-ADE1-1FB1-CCF1-EA0090EFBC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232F3E"/>
                </a:solidFill>
                <a:latin typeface="Amazon Ember" panose="020B0603020204020204" pitchFamily="34" charset="0"/>
              </a:defRPr>
            </a:lvl1pPr>
          </a:lstStyle>
          <a:p>
            <a:r>
              <a:rPr lang="en-US" dirty="0"/>
              <a:t>&lt;#&gt;</a:t>
            </a:r>
          </a:p>
        </p:txBody>
      </p:sp>
    </p:spTree>
    <p:extLst>
      <p:ext uri="{BB962C8B-B14F-4D97-AF65-F5344CB8AC3E}">
        <p14:creationId xmlns:p14="http://schemas.microsoft.com/office/powerpoint/2010/main" val="2879898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534CA6-2241-0519-4EB1-3F959418148A}"/>
              </a:ext>
            </a:extLst>
          </p:cNvPr>
          <p:cNvSpPr>
            <a:spLocks noGrp="1"/>
          </p:cNvSpPr>
          <p:nvPr>
            <p:ph type="dt" sz="half" idx="10"/>
          </p:nvPr>
        </p:nvSpPr>
        <p:spPr/>
        <p:txBody>
          <a:bodyPr/>
          <a:lstStyle>
            <a:lvl1pPr>
              <a:defRPr>
                <a:solidFill>
                  <a:srgbClr val="232F3E"/>
                </a:solidFill>
                <a:latin typeface="Amazon Ember" panose="020B0603020204020204" pitchFamily="34" charset="0"/>
              </a:defRPr>
            </a:lvl1pPr>
          </a:lstStyle>
          <a:p>
            <a:fld id="{CC9B2A77-A746-47E3-9CE9-A88C4968FA66}" type="datetimeFigureOut">
              <a:rPr lang="en-US" smtClean="0"/>
              <a:pPr/>
              <a:t>6/24/2024</a:t>
            </a:fld>
            <a:endParaRPr lang="en-US" dirty="0"/>
          </a:p>
        </p:txBody>
      </p:sp>
      <p:sp>
        <p:nvSpPr>
          <p:cNvPr id="3" name="Footer Placeholder 2">
            <a:extLst>
              <a:ext uri="{FF2B5EF4-FFF2-40B4-BE49-F238E27FC236}">
                <a16:creationId xmlns:a16="http://schemas.microsoft.com/office/drawing/2014/main" id="{32FA5B44-A83D-F0DD-1AB2-515B66D90426}"/>
              </a:ext>
            </a:extLst>
          </p:cNvPr>
          <p:cNvSpPr>
            <a:spLocks noGrp="1"/>
          </p:cNvSpPr>
          <p:nvPr>
            <p:ph type="ftr" sz="quarter" idx="11"/>
          </p:nvPr>
        </p:nvSpPr>
        <p:spPr/>
        <p:txBody>
          <a:bodyPr/>
          <a:lstStyle>
            <a:lvl1pPr>
              <a:defRPr>
                <a:solidFill>
                  <a:srgbClr val="232F3E"/>
                </a:solidFill>
                <a:latin typeface="Amazon Ember" panose="020B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B0B5C093-BA86-C8DA-7536-A662AEC6F2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232F3E"/>
                </a:solidFill>
                <a:latin typeface="Amazon Ember" panose="020B0603020204020204" pitchFamily="34" charset="0"/>
              </a:defRPr>
            </a:lvl1pPr>
          </a:lstStyle>
          <a:p>
            <a:r>
              <a:rPr lang="en-US" dirty="0"/>
              <a:t>&lt;#&gt;</a:t>
            </a:r>
          </a:p>
        </p:txBody>
      </p:sp>
    </p:spTree>
    <p:extLst>
      <p:ext uri="{BB962C8B-B14F-4D97-AF65-F5344CB8AC3E}">
        <p14:creationId xmlns:p14="http://schemas.microsoft.com/office/powerpoint/2010/main" val="2473749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4874C-D858-4524-5775-4763687C89A6}"/>
              </a:ext>
            </a:extLst>
          </p:cNvPr>
          <p:cNvSpPr>
            <a:spLocks noGrp="1"/>
          </p:cNvSpPr>
          <p:nvPr>
            <p:ph type="title"/>
          </p:nvPr>
        </p:nvSpPr>
        <p:spPr>
          <a:xfrm>
            <a:off x="839788" y="457200"/>
            <a:ext cx="3932237" cy="1600200"/>
          </a:xfrm>
        </p:spPr>
        <p:txBody>
          <a:bodyPr anchor="b"/>
          <a:lstStyle>
            <a:lvl1pPr>
              <a:defRPr sz="3200">
                <a:solidFill>
                  <a:srgbClr val="232F3E"/>
                </a:solidFill>
                <a:latin typeface="Amazon Ember" panose="020B0603020204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7FA9BC0-97B9-A6DD-E345-9DF3E0F9D460}"/>
              </a:ext>
            </a:extLst>
          </p:cNvPr>
          <p:cNvSpPr>
            <a:spLocks noGrp="1"/>
          </p:cNvSpPr>
          <p:nvPr>
            <p:ph idx="1"/>
          </p:nvPr>
        </p:nvSpPr>
        <p:spPr>
          <a:xfrm>
            <a:off x="5183188" y="987425"/>
            <a:ext cx="6172200" cy="4873625"/>
          </a:xfrm>
        </p:spPr>
        <p:txBody>
          <a:bodyPr/>
          <a:lstStyle>
            <a:lvl1pPr>
              <a:defRPr sz="3200">
                <a:solidFill>
                  <a:srgbClr val="232F3E"/>
                </a:solidFill>
                <a:latin typeface="Amazon Ember" panose="020B0603020204020204" pitchFamily="34" charset="0"/>
              </a:defRPr>
            </a:lvl1pPr>
            <a:lvl2pPr>
              <a:defRPr sz="2800">
                <a:solidFill>
                  <a:srgbClr val="232F3E"/>
                </a:solidFill>
                <a:latin typeface="Amazon Ember" panose="020B0603020204020204" pitchFamily="34" charset="0"/>
              </a:defRPr>
            </a:lvl2pPr>
            <a:lvl3pPr>
              <a:defRPr sz="2400">
                <a:solidFill>
                  <a:srgbClr val="232F3E"/>
                </a:solidFill>
                <a:latin typeface="Amazon Ember" panose="020B0603020204020204" pitchFamily="34" charset="0"/>
              </a:defRPr>
            </a:lvl3pPr>
            <a:lvl4pPr>
              <a:defRPr sz="2000">
                <a:solidFill>
                  <a:srgbClr val="232F3E"/>
                </a:solidFill>
                <a:latin typeface="Amazon Ember" panose="020B0603020204020204" pitchFamily="34" charset="0"/>
              </a:defRPr>
            </a:lvl4pPr>
            <a:lvl5pPr>
              <a:defRPr sz="2000">
                <a:solidFill>
                  <a:srgbClr val="232F3E"/>
                </a:solidFill>
                <a:latin typeface="Amazon Ember" panose="020B060302020402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A2539B8-24E2-632C-CFE6-284ACF9AB3BC}"/>
              </a:ext>
            </a:extLst>
          </p:cNvPr>
          <p:cNvSpPr>
            <a:spLocks noGrp="1"/>
          </p:cNvSpPr>
          <p:nvPr>
            <p:ph type="body" sz="half" idx="2"/>
          </p:nvPr>
        </p:nvSpPr>
        <p:spPr>
          <a:xfrm>
            <a:off x="839788" y="2057400"/>
            <a:ext cx="3932237" cy="3811588"/>
          </a:xfrm>
        </p:spPr>
        <p:txBody>
          <a:bodyPr/>
          <a:lstStyle>
            <a:lvl1pPr marL="0" indent="0">
              <a:buNone/>
              <a:defRPr sz="1600">
                <a:solidFill>
                  <a:srgbClr val="232F3E"/>
                </a:solidFill>
                <a:latin typeface="Amazon Ember" panose="020B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D12B6FF3-A176-BF0A-95FE-4142B1D00F7E}"/>
              </a:ext>
            </a:extLst>
          </p:cNvPr>
          <p:cNvSpPr>
            <a:spLocks noGrp="1"/>
          </p:cNvSpPr>
          <p:nvPr>
            <p:ph type="dt" sz="half" idx="10"/>
          </p:nvPr>
        </p:nvSpPr>
        <p:spPr/>
        <p:txBody>
          <a:bodyPr/>
          <a:lstStyle>
            <a:lvl1pPr>
              <a:defRPr>
                <a:solidFill>
                  <a:srgbClr val="232F3E"/>
                </a:solidFill>
                <a:latin typeface="Amazon Ember" panose="020B0603020204020204" pitchFamily="34" charset="0"/>
              </a:defRPr>
            </a:lvl1pPr>
          </a:lstStyle>
          <a:p>
            <a:fld id="{CC9B2A77-A746-47E3-9CE9-A88C4968FA66}" type="datetimeFigureOut">
              <a:rPr lang="en-US" smtClean="0"/>
              <a:pPr/>
              <a:t>6/24/2024</a:t>
            </a:fld>
            <a:endParaRPr lang="en-US" dirty="0"/>
          </a:p>
        </p:txBody>
      </p:sp>
      <p:sp>
        <p:nvSpPr>
          <p:cNvPr id="6" name="Footer Placeholder 5">
            <a:extLst>
              <a:ext uri="{FF2B5EF4-FFF2-40B4-BE49-F238E27FC236}">
                <a16:creationId xmlns:a16="http://schemas.microsoft.com/office/drawing/2014/main" id="{49C13D87-A1C7-8F2F-78D6-ADC50E83F02F}"/>
              </a:ext>
            </a:extLst>
          </p:cNvPr>
          <p:cNvSpPr>
            <a:spLocks noGrp="1"/>
          </p:cNvSpPr>
          <p:nvPr>
            <p:ph type="ftr" sz="quarter" idx="11"/>
          </p:nvPr>
        </p:nvSpPr>
        <p:spPr/>
        <p:txBody>
          <a:bodyPr/>
          <a:lstStyle>
            <a:lvl1pPr>
              <a:defRPr>
                <a:solidFill>
                  <a:srgbClr val="232F3E"/>
                </a:solidFill>
                <a:latin typeface="Amazon Ember" panose="020B0603020204020204" pitchFamily="34" charset="0"/>
              </a:defRPr>
            </a:lvl1pPr>
          </a:lstStyle>
          <a:p>
            <a:endParaRPr lang="en-US" dirty="0"/>
          </a:p>
        </p:txBody>
      </p:sp>
      <p:sp>
        <p:nvSpPr>
          <p:cNvPr id="9" name="Slide Number Placeholder 5">
            <a:extLst>
              <a:ext uri="{FF2B5EF4-FFF2-40B4-BE49-F238E27FC236}">
                <a16:creationId xmlns:a16="http://schemas.microsoft.com/office/drawing/2014/main" id="{92066E59-6399-0A92-33C8-BDF3D6EFDE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232F3E"/>
                </a:solidFill>
                <a:latin typeface="Amazon Ember" panose="020B0603020204020204" pitchFamily="34" charset="0"/>
              </a:defRPr>
            </a:lvl1pPr>
          </a:lstStyle>
          <a:p>
            <a:r>
              <a:rPr lang="en-US" dirty="0"/>
              <a:t>&lt;#&gt;</a:t>
            </a:r>
          </a:p>
        </p:txBody>
      </p:sp>
    </p:spTree>
    <p:extLst>
      <p:ext uri="{BB962C8B-B14F-4D97-AF65-F5344CB8AC3E}">
        <p14:creationId xmlns:p14="http://schemas.microsoft.com/office/powerpoint/2010/main" val="1185930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668C1-23D2-BF93-C8C1-B1EBFEF6FC85}"/>
              </a:ext>
            </a:extLst>
          </p:cNvPr>
          <p:cNvSpPr>
            <a:spLocks noGrp="1"/>
          </p:cNvSpPr>
          <p:nvPr>
            <p:ph type="title"/>
          </p:nvPr>
        </p:nvSpPr>
        <p:spPr>
          <a:xfrm>
            <a:off x="839788" y="457200"/>
            <a:ext cx="3932237" cy="1600200"/>
          </a:xfrm>
        </p:spPr>
        <p:txBody>
          <a:bodyPr anchor="b"/>
          <a:lstStyle>
            <a:lvl1pPr>
              <a:defRPr sz="3200">
                <a:solidFill>
                  <a:srgbClr val="232F3E"/>
                </a:solidFill>
                <a:latin typeface="Amazon Ember" panose="020B0603020204020204" pitchFamily="34" charset="0"/>
              </a:defRPr>
            </a:lvl1pPr>
          </a:lstStyle>
          <a:p>
            <a:r>
              <a:rPr lang="en-US" dirty="0"/>
              <a:t>Click to edit Master title style</a:t>
            </a:r>
          </a:p>
        </p:txBody>
      </p:sp>
      <p:sp>
        <p:nvSpPr>
          <p:cNvPr id="3" name="Picture Placeholder 2">
            <a:extLst>
              <a:ext uri="{FF2B5EF4-FFF2-40B4-BE49-F238E27FC236}">
                <a16:creationId xmlns:a16="http://schemas.microsoft.com/office/drawing/2014/main" id="{F50286D7-B984-478C-B399-D17C43702980}"/>
              </a:ext>
            </a:extLst>
          </p:cNvPr>
          <p:cNvSpPr>
            <a:spLocks noGrp="1"/>
          </p:cNvSpPr>
          <p:nvPr>
            <p:ph type="pic" idx="1"/>
          </p:nvPr>
        </p:nvSpPr>
        <p:spPr>
          <a:xfrm>
            <a:off x="5183188" y="987425"/>
            <a:ext cx="6172200" cy="4873625"/>
          </a:xfrm>
        </p:spPr>
        <p:txBody>
          <a:bodyPr/>
          <a:lstStyle>
            <a:lvl1pPr marL="0" indent="0">
              <a:buNone/>
              <a:defRPr sz="3200">
                <a:solidFill>
                  <a:srgbClr val="232F3E"/>
                </a:solidFill>
                <a:latin typeface="Amazon Ember" panose="020B06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8283DCF-615C-8985-52EB-C442E651A8A1}"/>
              </a:ext>
            </a:extLst>
          </p:cNvPr>
          <p:cNvSpPr>
            <a:spLocks noGrp="1"/>
          </p:cNvSpPr>
          <p:nvPr>
            <p:ph type="body" sz="half" idx="2"/>
          </p:nvPr>
        </p:nvSpPr>
        <p:spPr>
          <a:xfrm>
            <a:off x="839788" y="2057400"/>
            <a:ext cx="3932237" cy="3811588"/>
          </a:xfrm>
        </p:spPr>
        <p:txBody>
          <a:bodyPr/>
          <a:lstStyle>
            <a:lvl1pPr marL="0" indent="0">
              <a:buNone/>
              <a:defRPr sz="1600">
                <a:solidFill>
                  <a:srgbClr val="232F3E"/>
                </a:solidFill>
                <a:latin typeface="Amazon Ember" panose="020B06030202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AE66889-DD72-E77C-52F1-5C4106990F95}"/>
              </a:ext>
            </a:extLst>
          </p:cNvPr>
          <p:cNvSpPr>
            <a:spLocks noGrp="1"/>
          </p:cNvSpPr>
          <p:nvPr>
            <p:ph type="dt" sz="half" idx="10"/>
          </p:nvPr>
        </p:nvSpPr>
        <p:spPr/>
        <p:txBody>
          <a:bodyPr/>
          <a:lstStyle>
            <a:lvl1pPr>
              <a:defRPr>
                <a:solidFill>
                  <a:srgbClr val="232F3E"/>
                </a:solidFill>
                <a:latin typeface="Amazon Ember" panose="020B0603020204020204" pitchFamily="34" charset="0"/>
              </a:defRPr>
            </a:lvl1pPr>
          </a:lstStyle>
          <a:p>
            <a:fld id="{CC9B2A77-A746-47E3-9CE9-A88C4968FA66}" type="datetimeFigureOut">
              <a:rPr lang="en-US" smtClean="0"/>
              <a:pPr/>
              <a:t>6/24/2024</a:t>
            </a:fld>
            <a:endParaRPr lang="en-US" dirty="0"/>
          </a:p>
        </p:txBody>
      </p:sp>
      <p:sp>
        <p:nvSpPr>
          <p:cNvPr id="6" name="Footer Placeholder 5">
            <a:extLst>
              <a:ext uri="{FF2B5EF4-FFF2-40B4-BE49-F238E27FC236}">
                <a16:creationId xmlns:a16="http://schemas.microsoft.com/office/drawing/2014/main" id="{82F3D834-EA43-3B1E-895C-D123164DE328}"/>
              </a:ext>
            </a:extLst>
          </p:cNvPr>
          <p:cNvSpPr>
            <a:spLocks noGrp="1"/>
          </p:cNvSpPr>
          <p:nvPr>
            <p:ph type="ftr" sz="quarter" idx="11"/>
          </p:nvPr>
        </p:nvSpPr>
        <p:spPr/>
        <p:txBody>
          <a:bodyPr/>
          <a:lstStyle>
            <a:lvl1pPr>
              <a:defRPr>
                <a:solidFill>
                  <a:srgbClr val="232F3E"/>
                </a:solidFill>
                <a:latin typeface="Amazon Ember" panose="020B0603020204020204" pitchFamily="34" charset="0"/>
              </a:defRPr>
            </a:lvl1pPr>
          </a:lstStyle>
          <a:p>
            <a:endParaRPr lang="en-US" dirty="0"/>
          </a:p>
        </p:txBody>
      </p:sp>
      <p:sp>
        <p:nvSpPr>
          <p:cNvPr id="9" name="Slide Number Placeholder 5">
            <a:extLst>
              <a:ext uri="{FF2B5EF4-FFF2-40B4-BE49-F238E27FC236}">
                <a16:creationId xmlns:a16="http://schemas.microsoft.com/office/drawing/2014/main" id="{AFBAEBC2-208C-68AC-36DA-6313C704D0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232F3E"/>
                </a:solidFill>
                <a:latin typeface="Amazon Ember" panose="020B0603020204020204" pitchFamily="34" charset="0"/>
              </a:defRPr>
            </a:lvl1pPr>
          </a:lstStyle>
          <a:p>
            <a:r>
              <a:rPr lang="en-US" dirty="0"/>
              <a:t>&lt;#&gt;</a:t>
            </a:r>
          </a:p>
        </p:txBody>
      </p:sp>
    </p:spTree>
    <p:extLst>
      <p:ext uri="{BB962C8B-B14F-4D97-AF65-F5344CB8AC3E}">
        <p14:creationId xmlns:p14="http://schemas.microsoft.com/office/powerpoint/2010/main" val="3600091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A white background with black text&#10;&#10;Description automatically generated">
            <a:extLst>
              <a:ext uri="{FF2B5EF4-FFF2-40B4-BE49-F238E27FC236}">
                <a16:creationId xmlns:a16="http://schemas.microsoft.com/office/drawing/2014/main" id="{312E94F5-795D-5D0C-1965-04B7ED3EEFD4}"/>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9ADFF460-58DE-1F94-BE7A-875D0793F9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04DF26A-FA0C-DF05-1485-09FD1C725B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621D960-D4FD-A34B-7892-CFC317C9AE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232F3E"/>
                </a:solidFill>
                <a:latin typeface="Amazon Ember" panose="020B0603020204020204" pitchFamily="34" charset="0"/>
              </a:defRPr>
            </a:lvl1pPr>
          </a:lstStyle>
          <a:p>
            <a:fld id="{CC9B2A77-A746-47E3-9CE9-A88C4968FA66}" type="datetimeFigureOut">
              <a:rPr lang="en-US" smtClean="0"/>
              <a:pPr/>
              <a:t>6/24/2024</a:t>
            </a:fld>
            <a:endParaRPr lang="en-US" dirty="0"/>
          </a:p>
        </p:txBody>
      </p:sp>
      <p:sp>
        <p:nvSpPr>
          <p:cNvPr id="5" name="Footer Placeholder 4">
            <a:extLst>
              <a:ext uri="{FF2B5EF4-FFF2-40B4-BE49-F238E27FC236}">
                <a16:creationId xmlns:a16="http://schemas.microsoft.com/office/drawing/2014/main" id="{7770EEBD-1669-9DBF-9FD3-B9EDD8168C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232F3E"/>
                </a:solidFill>
                <a:latin typeface="Amazon Ember" panose="020B0603020204020204" pitchFamily="34" charset="0"/>
              </a:defRPr>
            </a:lvl1pPr>
          </a:lstStyle>
          <a:p>
            <a:endParaRPr lang="en-US" dirty="0"/>
          </a:p>
        </p:txBody>
      </p:sp>
      <p:sp>
        <p:nvSpPr>
          <p:cNvPr id="6" name="Slide Number Placeholder 5">
            <a:extLst>
              <a:ext uri="{FF2B5EF4-FFF2-40B4-BE49-F238E27FC236}">
                <a16:creationId xmlns:a16="http://schemas.microsoft.com/office/drawing/2014/main" id="{D5C6430E-1645-AB5B-7500-D7A7E44CB0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rgbClr val="232F3E"/>
                </a:solidFill>
                <a:latin typeface="Amazon Ember" panose="020B0603020204020204" pitchFamily="34" charset="0"/>
              </a:defRPr>
            </a:lvl1pPr>
          </a:lstStyle>
          <a:p>
            <a:r>
              <a:rPr lang="en-US" dirty="0"/>
              <a:t>&lt;#&gt;</a:t>
            </a:r>
          </a:p>
        </p:txBody>
      </p:sp>
    </p:spTree>
    <p:extLst>
      <p:ext uri="{BB962C8B-B14F-4D97-AF65-F5344CB8AC3E}">
        <p14:creationId xmlns:p14="http://schemas.microsoft.com/office/powerpoint/2010/main" val="3012465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232F3E"/>
          </a:solidFill>
          <a:latin typeface="Amazon Ember" panose="020B06030202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32F3E"/>
          </a:solidFill>
          <a:latin typeface="Amazon Ember" panose="020B06030202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32F3E"/>
          </a:solidFill>
          <a:latin typeface="Amazon Ember" panose="020B06030202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232F3E"/>
          </a:solidFill>
          <a:latin typeface="Amazon Ember" panose="020B06030202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232F3E"/>
          </a:solidFill>
          <a:latin typeface="Amazon Ember" panose="020B06030202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232F3E"/>
          </a:solidFill>
          <a:latin typeface="Amazon Ember" panose="020B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2AC0D86-5353-6EE3-CD0B-D3B64945C534}"/>
              </a:ext>
            </a:extLst>
          </p:cNvPr>
          <p:cNvSpPr>
            <a:spLocks noGrp="1"/>
          </p:cNvSpPr>
          <p:nvPr>
            <p:ph type="subTitle" idx="1"/>
          </p:nvPr>
        </p:nvSpPr>
        <p:spPr/>
        <p:txBody>
          <a:bodyPr>
            <a:normAutofit/>
          </a:bodyPr>
          <a:lstStyle/>
          <a:p>
            <a:r>
              <a:rPr lang="en-US" sz="2400" dirty="0" err="1"/>
              <a:t>Amaze_IITHyderabad</a:t>
            </a:r>
            <a:endParaRPr lang="en-US" sz="2400" dirty="0"/>
          </a:p>
        </p:txBody>
      </p:sp>
      <p:sp>
        <p:nvSpPr>
          <p:cNvPr id="3" name="TextBox 2">
            <a:extLst>
              <a:ext uri="{FF2B5EF4-FFF2-40B4-BE49-F238E27FC236}">
                <a16:creationId xmlns:a16="http://schemas.microsoft.com/office/drawing/2014/main" id="{4A72A123-8160-AC6B-2D36-F743E490D19A}"/>
              </a:ext>
            </a:extLst>
          </p:cNvPr>
          <p:cNvSpPr txBox="1"/>
          <p:nvPr/>
        </p:nvSpPr>
        <p:spPr>
          <a:xfrm>
            <a:off x="3887511" y="5878275"/>
            <a:ext cx="3789435" cy="369332"/>
          </a:xfrm>
          <a:prstGeom prst="rect">
            <a:avLst/>
          </a:prstGeom>
          <a:noFill/>
        </p:spPr>
        <p:txBody>
          <a:bodyPr wrap="none" rtlCol="0">
            <a:spAutoFit/>
          </a:bodyPr>
          <a:lstStyle/>
          <a:p>
            <a:r>
              <a:rPr lang="en-IN" dirty="0">
                <a:solidFill>
                  <a:schemeClr val="bg1"/>
                </a:solidFill>
              </a:rPr>
              <a:t>Team Members: Shagun, Manan Patel</a:t>
            </a:r>
          </a:p>
        </p:txBody>
      </p:sp>
    </p:spTree>
    <p:extLst>
      <p:ext uri="{BB962C8B-B14F-4D97-AF65-F5344CB8AC3E}">
        <p14:creationId xmlns:p14="http://schemas.microsoft.com/office/powerpoint/2010/main" val="1321079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B6F848-8F02-6CE5-4D65-7ACC3B467CEE}"/>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4600" kern="1200" dirty="0">
                <a:solidFill>
                  <a:schemeClr val="tx1"/>
                </a:solidFill>
                <a:latin typeface="+mj-lt"/>
                <a:ea typeface="+mj-ea"/>
                <a:cs typeface="+mj-cs"/>
              </a:rPr>
              <a:t>Architecture for AI powered chatbot service </a:t>
            </a:r>
          </a:p>
        </p:txBody>
      </p:sp>
      <p:grpSp>
        <p:nvGrpSpPr>
          <p:cNvPr id="1033" name="Group 103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034" name="Rectangle 103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8" name="Rectangle 103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Rectangle 10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diagram of a customer service&#10;&#10;Description automatically generated">
            <a:extLst>
              <a:ext uri="{FF2B5EF4-FFF2-40B4-BE49-F238E27FC236}">
                <a16:creationId xmlns:a16="http://schemas.microsoft.com/office/drawing/2014/main" id="{CAD85133-3D04-738D-6688-62408EEBB96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98905" y="795922"/>
            <a:ext cx="5536001" cy="505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691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F848-8F02-6CE5-4D65-7ACC3B467CEE}"/>
              </a:ext>
            </a:extLst>
          </p:cNvPr>
          <p:cNvSpPr>
            <a:spLocks noGrp="1"/>
          </p:cNvSpPr>
          <p:nvPr>
            <p:ph type="title"/>
          </p:nvPr>
        </p:nvSpPr>
        <p:spPr>
          <a:xfrm>
            <a:off x="1325216" y="365126"/>
            <a:ext cx="10028583" cy="443258"/>
          </a:xfrm>
        </p:spPr>
        <p:txBody>
          <a:bodyPr>
            <a:normAutofit fontScale="90000"/>
          </a:bodyPr>
          <a:lstStyle/>
          <a:p>
            <a:r>
              <a:rPr lang="en-US" dirty="0"/>
              <a:t>Architecture for automated budgeting solution</a:t>
            </a:r>
          </a:p>
        </p:txBody>
      </p:sp>
      <p:pic>
        <p:nvPicPr>
          <p:cNvPr id="5" name="Picture 4">
            <a:extLst>
              <a:ext uri="{FF2B5EF4-FFF2-40B4-BE49-F238E27FC236}">
                <a16:creationId xmlns:a16="http://schemas.microsoft.com/office/drawing/2014/main" id="{0AF3FFBB-562E-C0AB-E763-480C0EF538D5}"/>
              </a:ext>
            </a:extLst>
          </p:cNvPr>
          <p:cNvPicPr>
            <a:picLocks noChangeAspect="1"/>
          </p:cNvPicPr>
          <p:nvPr/>
        </p:nvPicPr>
        <p:blipFill>
          <a:blip r:embed="rId2"/>
          <a:stretch>
            <a:fillRect/>
          </a:stretch>
        </p:blipFill>
        <p:spPr>
          <a:xfrm>
            <a:off x="337334" y="1663722"/>
            <a:ext cx="11517332" cy="4486901"/>
          </a:xfrm>
          <a:prstGeom prst="rect">
            <a:avLst/>
          </a:prstGeom>
        </p:spPr>
      </p:pic>
    </p:spTree>
    <p:extLst>
      <p:ext uri="{BB962C8B-B14F-4D97-AF65-F5344CB8AC3E}">
        <p14:creationId xmlns:p14="http://schemas.microsoft.com/office/powerpoint/2010/main" val="1454804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F848-8F02-6CE5-4D65-7ACC3B467CEE}"/>
              </a:ext>
            </a:extLst>
          </p:cNvPr>
          <p:cNvSpPr>
            <a:spLocks noGrp="1"/>
          </p:cNvSpPr>
          <p:nvPr>
            <p:ph type="title"/>
          </p:nvPr>
        </p:nvSpPr>
        <p:spPr>
          <a:xfrm>
            <a:off x="1325216" y="365126"/>
            <a:ext cx="10028583" cy="443258"/>
          </a:xfrm>
        </p:spPr>
        <p:txBody>
          <a:bodyPr>
            <a:noAutofit/>
          </a:bodyPr>
          <a:lstStyle/>
          <a:p>
            <a:r>
              <a:rPr lang="en-US" sz="3600" dirty="0"/>
              <a:t>Architecture for payment mode recommendation</a:t>
            </a:r>
          </a:p>
        </p:txBody>
      </p:sp>
      <p:pic>
        <p:nvPicPr>
          <p:cNvPr id="4" name="Picture 3">
            <a:extLst>
              <a:ext uri="{FF2B5EF4-FFF2-40B4-BE49-F238E27FC236}">
                <a16:creationId xmlns:a16="http://schemas.microsoft.com/office/drawing/2014/main" id="{B2332521-65A5-9F6F-D68B-39B4DAACEA55}"/>
              </a:ext>
            </a:extLst>
          </p:cNvPr>
          <p:cNvPicPr>
            <a:picLocks noChangeAspect="1"/>
          </p:cNvPicPr>
          <p:nvPr/>
        </p:nvPicPr>
        <p:blipFill>
          <a:blip r:embed="rId2"/>
          <a:stretch>
            <a:fillRect/>
          </a:stretch>
        </p:blipFill>
        <p:spPr>
          <a:xfrm>
            <a:off x="1523371" y="1119047"/>
            <a:ext cx="9299517" cy="4619905"/>
          </a:xfrm>
          <a:prstGeom prst="rect">
            <a:avLst/>
          </a:prstGeom>
        </p:spPr>
      </p:pic>
    </p:spTree>
    <p:extLst>
      <p:ext uri="{BB962C8B-B14F-4D97-AF65-F5344CB8AC3E}">
        <p14:creationId xmlns:p14="http://schemas.microsoft.com/office/powerpoint/2010/main" val="3001969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76DCE-A862-E807-F364-86573E64FC1D}"/>
              </a:ext>
            </a:extLst>
          </p:cNvPr>
          <p:cNvSpPr>
            <a:spLocks noGrp="1"/>
          </p:cNvSpPr>
          <p:nvPr>
            <p:ph type="title"/>
          </p:nvPr>
        </p:nvSpPr>
        <p:spPr>
          <a:xfrm>
            <a:off x="1325216" y="365125"/>
            <a:ext cx="10028583" cy="522771"/>
          </a:xfrm>
        </p:spPr>
        <p:txBody>
          <a:bodyPr>
            <a:normAutofit fontScale="90000"/>
          </a:bodyPr>
          <a:lstStyle/>
          <a:p>
            <a:r>
              <a:rPr lang="en-US" dirty="0"/>
              <a:t>Tech Stack </a:t>
            </a:r>
          </a:p>
        </p:txBody>
      </p:sp>
      <p:sp>
        <p:nvSpPr>
          <p:cNvPr id="3" name="TextBox 2">
            <a:extLst>
              <a:ext uri="{FF2B5EF4-FFF2-40B4-BE49-F238E27FC236}">
                <a16:creationId xmlns:a16="http://schemas.microsoft.com/office/drawing/2014/main" id="{6E39B2D0-B3BF-06CF-24BB-7EA3DF1685B5}"/>
              </a:ext>
            </a:extLst>
          </p:cNvPr>
          <p:cNvSpPr txBox="1"/>
          <p:nvPr/>
        </p:nvSpPr>
        <p:spPr>
          <a:xfrm>
            <a:off x="954156" y="1139687"/>
            <a:ext cx="8491847"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Amazon Ember" panose="020B0603020204020204"/>
              </a:rPr>
              <a:t>Backend: 		Node JS , Flask, Express JS</a:t>
            </a:r>
          </a:p>
          <a:p>
            <a:pPr marL="285750" indent="-285750">
              <a:buFont typeface="Arial" panose="020B0604020202020204" pitchFamily="34" charset="0"/>
              <a:buChar char="•"/>
            </a:pPr>
            <a:r>
              <a:rPr lang="en-US" sz="2400" dirty="0">
                <a:latin typeface="Amazon Ember" panose="020B0603020204020204"/>
              </a:rPr>
              <a:t>Frontend: 		Next JS</a:t>
            </a:r>
          </a:p>
          <a:p>
            <a:pPr marL="285750" indent="-285750">
              <a:buFont typeface="Arial" panose="020B0604020202020204" pitchFamily="34" charset="0"/>
              <a:buChar char="•"/>
            </a:pPr>
            <a:r>
              <a:rPr lang="en-US" sz="2400" dirty="0">
                <a:latin typeface="Amazon Ember" panose="020B0603020204020204"/>
              </a:rPr>
              <a:t>Database: 		Firebase Realtime database, Google sheets, 				Redis </a:t>
            </a:r>
          </a:p>
          <a:p>
            <a:pPr marL="285750" indent="-285750">
              <a:buFont typeface="Arial" panose="020B0604020202020204" pitchFamily="34" charset="0"/>
              <a:buChar char="•"/>
            </a:pPr>
            <a:r>
              <a:rPr lang="en-US" sz="2400" dirty="0">
                <a:latin typeface="Amazon Ember" panose="020B0603020204020204"/>
              </a:rPr>
              <a:t>LLM Model: 		OpenAI </a:t>
            </a:r>
          </a:p>
          <a:p>
            <a:pPr marL="285750" indent="-285750">
              <a:buFont typeface="Arial" panose="020B0604020202020204" pitchFamily="34" charset="0"/>
              <a:buChar char="•"/>
            </a:pPr>
            <a:r>
              <a:rPr lang="en-US" sz="2400" dirty="0">
                <a:latin typeface="Amazon Ember" panose="020B0603020204020204"/>
              </a:rPr>
              <a:t>Cloud service: 	AWS EC2 instance</a:t>
            </a:r>
          </a:p>
        </p:txBody>
      </p:sp>
    </p:spTree>
    <p:extLst>
      <p:ext uri="{BB962C8B-B14F-4D97-AF65-F5344CB8AC3E}">
        <p14:creationId xmlns:p14="http://schemas.microsoft.com/office/powerpoint/2010/main" val="413522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maze">
            <a:hlinkClick r:id="" action="ppaction://media"/>
            <a:extLst>
              <a:ext uri="{FF2B5EF4-FFF2-40B4-BE49-F238E27FC236}">
                <a16:creationId xmlns:a16="http://schemas.microsoft.com/office/drawing/2014/main" id="{63C48292-7A52-99A5-9691-071DCE86AA0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 y="0"/>
            <a:ext cx="12185650" cy="6858000"/>
          </a:xfrm>
          <a:prstGeom prst="rect">
            <a:avLst/>
          </a:prstGeom>
        </p:spPr>
      </p:pic>
    </p:spTree>
    <p:extLst>
      <p:ext uri="{BB962C8B-B14F-4D97-AF65-F5344CB8AC3E}">
        <p14:creationId xmlns:p14="http://schemas.microsoft.com/office/powerpoint/2010/main" val="380920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9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black and orange logo&#10;&#10;Description automatically generated">
            <a:extLst>
              <a:ext uri="{FF2B5EF4-FFF2-40B4-BE49-F238E27FC236}">
                <a16:creationId xmlns:a16="http://schemas.microsoft.com/office/drawing/2014/main" id="{14B35D99-2D98-1FE5-2264-292760ED0E75}"/>
              </a:ext>
            </a:extLst>
          </p:cNvPr>
          <p:cNvPicPr>
            <a:picLocks noGrp="1" noChangeAspect="1"/>
          </p:cNvPicPr>
          <p:nvPr>
            <p:ph idx="1"/>
          </p:nvPr>
        </p:nvPicPr>
        <p:blipFill>
          <a:blip r:embed="rId2"/>
          <a:stretch>
            <a:fillRect/>
          </a:stretch>
        </p:blipFill>
        <p:spPr>
          <a:xfrm>
            <a:off x="2240447" y="1236372"/>
            <a:ext cx="7992919" cy="3836601"/>
          </a:xfrm>
          <a:prstGeom prst="rect">
            <a:avLst/>
          </a:prstGeom>
        </p:spPr>
      </p:pic>
    </p:spTree>
    <p:extLst>
      <p:ext uri="{BB962C8B-B14F-4D97-AF65-F5344CB8AC3E}">
        <p14:creationId xmlns:p14="http://schemas.microsoft.com/office/powerpoint/2010/main" val="1322267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A7B3B-47A1-E71E-4D63-474725C0D7A8}"/>
              </a:ext>
            </a:extLst>
          </p:cNvPr>
          <p:cNvSpPr>
            <a:spLocks noGrp="1"/>
          </p:cNvSpPr>
          <p:nvPr>
            <p:ph type="title"/>
          </p:nvPr>
        </p:nvSpPr>
        <p:spPr>
          <a:xfrm>
            <a:off x="838200" y="810427"/>
            <a:ext cx="10515600" cy="1009651"/>
          </a:xfrm>
        </p:spPr>
        <p:txBody>
          <a:bodyPr/>
          <a:lstStyle/>
          <a:p>
            <a:r>
              <a:rPr lang="en-US" dirty="0"/>
              <a:t>Contents </a:t>
            </a:r>
          </a:p>
        </p:txBody>
      </p:sp>
      <p:sp>
        <p:nvSpPr>
          <p:cNvPr id="3" name="Content Placeholder 2">
            <a:extLst>
              <a:ext uri="{FF2B5EF4-FFF2-40B4-BE49-F238E27FC236}">
                <a16:creationId xmlns:a16="http://schemas.microsoft.com/office/drawing/2014/main" id="{C5CF50FB-2C9B-D2E3-91FC-152E8BFCD58F}"/>
              </a:ext>
            </a:extLst>
          </p:cNvPr>
          <p:cNvSpPr>
            <a:spLocks noGrp="1"/>
          </p:cNvSpPr>
          <p:nvPr>
            <p:ph idx="1"/>
          </p:nvPr>
        </p:nvSpPr>
        <p:spPr>
          <a:xfrm>
            <a:off x="838200" y="1955015"/>
            <a:ext cx="10515600" cy="4351338"/>
          </a:xfrm>
        </p:spPr>
        <p:txBody>
          <a:bodyPr>
            <a:normAutofit/>
          </a:bodyPr>
          <a:lstStyle/>
          <a:p>
            <a:pPr marL="514350" indent="-514350" algn="just">
              <a:buFont typeface="+mj-lt"/>
              <a:buAutoNum type="arabicPeriod"/>
            </a:pPr>
            <a:r>
              <a:rPr lang="en-US" sz="2000" b="0" i="0" dirty="0">
                <a:solidFill>
                  <a:srgbClr val="212F3E"/>
                </a:solidFill>
                <a:effectLst/>
                <a:latin typeface="Amazon Ember" panose="020B0603020204020204"/>
              </a:rPr>
              <a:t>Problem statement and  scope of our innovation </a:t>
            </a:r>
          </a:p>
          <a:p>
            <a:pPr marL="514350" indent="-514350" algn="just">
              <a:buFont typeface="+mj-lt"/>
              <a:buAutoNum type="arabicPeriod"/>
            </a:pPr>
            <a:r>
              <a:rPr lang="en-US" sz="2000" dirty="0">
                <a:solidFill>
                  <a:srgbClr val="212F3E"/>
                </a:solidFill>
                <a:latin typeface="Amazon Ember" panose="020B0603020204020204"/>
              </a:rPr>
              <a:t>Working</a:t>
            </a:r>
            <a:r>
              <a:rPr lang="en-US" sz="2000" b="0" i="0" dirty="0">
                <a:solidFill>
                  <a:srgbClr val="212F3E"/>
                </a:solidFill>
                <a:effectLst/>
                <a:latin typeface="Amazon Ember" panose="020B0603020204020204"/>
              </a:rPr>
              <a:t> backwards from customer and define who is your customer</a:t>
            </a:r>
          </a:p>
          <a:p>
            <a:pPr marL="514350" indent="-514350" algn="just">
              <a:buFont typeface="+mj-lt"/>
              <a:buAutoNum type="arabicPeriod"/>
            </a:pPr>
            <a:r>
              <a:rPr lang="en-US" sz="2000" b="0" i="0" dirty="0">
                <a:solidFill>
                  <a:srgbClr val="212F3E"/>
                </a:solidFill>
                <a:effectLst/>
                <a:latin typeface="Amazon Ember" panose="020B0603020204020204"/>
              </a:rPr>
              <a:t>Our success metrics and the impact of our solution</a:t>
            </a:r>
          </a:p>
          <a:p>
            <a:pPr marL="514350" indent="-514350" algn="just">
              <a:buFont typeface="+mj-lt"/>
              <a:buAutoNum type="arabicPeriod"/>
            </a:pPr>
            <a:r>
              <a:rPr lang="en-US" sz="2000" dirty="0">
                <a:solidFill>
                  <a:srgbClr val="212F3E"/>
                </a:solidFill>
                <a:latin typeface="Amazon Ember" panose="020B0603020204020204"/>
              </a:rPr>
              <a:t>S</a:t>
            </a:r>
            <a:r>
              <a:rPr lang="en-US" sz="2000" b="0" i="0" dirty="0">
                <a:solidFill>
                  <a:srgbClr val="212F3E"/>
                </a:solidFill>
                <a:effectLst/>
                <a:latin typeface="Amazon Ember" panose="020B0603020204020204"/>
              </a:rPr>
              <a:t>cope for scalability and marketplace domain expansion</a:t>
            </a:r>
          </a:p>
          <a:p>
            <a:pPr marL="514350" indent="-514350" algn="just">
              <a:buFont typeface="+mj-lt"/>
              <a:buAutoNum type="arabicPeriod"/>
            </a:pPr>
            <a:r>
              <a:rPr lang="en-IN" sz="2000" b="0" i="0" dirty="0">
                <a:solidFill>
                  <a:srgbClr val="222222"/>
                </a:solidFill>
                <a:effectLst/>
                <a:latin typeface="Amazon Ember" panose="020B0603020204020204"/>
              </a:rPr>
              <a:t>Architecture</a:t>
            </a:r>
          </a:p>
          <a:p>
            <a:pPr marL="514350" indent="-514350" algn="just">
              <a:buFont typeface="+mj-lt"/>
              <a:buAutoNum type="arabicPeriod"/>
            </a:pPr>
            <a:r>
              <a:rPr lang="en-IN" sz="2000" b="0" i="0" dirty="0">
                <a:solidFill>
                  <a:srgbClr val="222222"/>
                </a:solidFill>
                <a:effectLst/>
                <a:latin typeface="Amazon Ember" panose="020B0603020204020204"/>
              </a:rPr>
              <a:t>Tech stack </a:t>
            </a:r>
          </a:p>
        </p:txBody>
      </p:sp>
    </p:spTree>
    <p:extLst>
      <p:ext uri="{BB962C8B-B14F-4D97-AF65-F5344CB8AC3E}">
        <p14:creationId xmlns:p14="http://schemas.microsoft.com/office/powerpoint/2010/main" val="382903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3DC9A-B0D1-4F40-AC0B-68B1B34AD854}"/>
              </a:ext>
            </a:extLst>
          </p:cNvPr>
          <p:cNvSpPr>
            <a:spLocks noGrp="1"/>
          </p:cNvSpPr>
          <p:nvPr>
            <p:ph type="title"/>
          </p:nvPr>
        </p:nvSpPr>
        <p:spPr>
          <a:xfrm>
            <a:off x="1444336" y="264765"/>
            <a:ext cx="9303327" cy="532650"/>
          </a:xfrm>
        </p:spPr>
        <p:txBody>
          <a:bodyPr>
            <a:normAutofit fontScale="90000"/>
          </a:bodyPr>
          <a:lstStyle/>
          <a:p>
            <a:r>
              <a:rPr lang="en-US" dirty="0"/>
              <a:t>Problem Statement </a:t>
            </a:r>
            <a:r>
              <a:rPr lang="en-US" b="0" i="0" dirty="0">
                <a:solidFill>
                  <a:srgbClr val="212F3E"/>
                </a:solidFill>
                <a:effectLst/>
                <a:latin typeface="Twemoji Country Flags"/>
              </a:rPr>
              <a:t>and scope of innovation </a:t>
            </a:r>
            <a:endParaRPr lang="en-US" dirty="0"/>
          </a:p>
        </p:txBody>
      </p:sp>
      <p:sp>
        <p:nvSpPr>
          <p:cNvPr id="3" name="Content Placeholder 2">
            <a:extLst>
              <a:ext uri="{FF2B5EF4-FFF2-40B4-BE49-F238E27FC236}">
                <a16:creationId xmlns:a16="http://schemas.microsoft.com/office/drawing/2014/main" id="{FCC74E8B-C244-74AD-8633-9EE57E2EBF14}"/>
              </a:ext>
            </a:extLst>
          </p:cNvPr>
          <p:cNvSpPr>
            <a:spLocks noGrp="1"/>
          </p:cNvSpPr>
          <p:nvPr>
            <p:ph sz="half" idx="1"/>
          </p:nvPr>
        </p:nvSpPr>
        <p:spPr>
          <a:xfrm>
            <a:off x="687198" y="1825625"/>
            <a:ext cx="3247624" cy="4351338"/>
          </a:xfrm>
        </p:spPr>
        <p:txBody>
          <a:bodyPr>
            <a:normAutofit/>
          </a:bodyPr>
          <a:lstStyle/>
          <a:p>
            <a:pPr marL="0" indent="0" algn="just">
              <a:buNone/>
            </a:pPr>
            <a:r>
              <a:rPr lang="en-IN" sz="1600" b="1" dirty="0"/>
              <a:t>Chatbot for Payment Queries</a:t>
            </a:r>
            <a:br>
              <a:rPr lang="en-IN" sz="1600" b="1" dirty="0"/>
            </a:br>
            <a:endParaRPr lang="en-IN" sz="1600" b="1" dirty="0"/>
          </a:p>
          <a:p>
            <a:pPr algn="just"/>
            <a:r>
              <a:rPr lang="en-IN" sz="1400" dirty="0"/>
              <a:t>Customers experience frustration when dealing with payment-related issues due to long wait times esp. during holidays/festive seasons</a:t>
            </a:r>
          </a:p>
          <a:p>
            <a:pPr algn="just"/>
            <a:r>
              <a:rPr lang="en-IN" sz="1400" dirty="0"/>
              <a:t>Need of providing quick, accurate, and personalized assistance </a:t>
            </a:r>
          </a:p>
          <a:p>
            <a:pPr algn="just"/>
            <a:r>
              <a:rPr lang="en-IN" sz="1400" dirty="0"/>
              <a:t>Reading FAQs is boring and is not personalized as per customer’s situation/ order </a:t>
            </a:r>
          </a:p>
        </p:txBody>
      </p:sp>
      <p:sp>
        <p:nvSpPr>
          <p:cNvPr id="4" name="Content Placeholder 3">
            <a:extLst>
              <a:ext uri="{FF2B5EF4-FFF2-40B4-BE49-F238E27FC236}">
                <a16:creationId xmlns:a16="http://schemas.microsoft.com/office/drawing/2014/main" id="{A6CB686A-6EBD-1526-6001-0036A4AC8497}"/>
              </a:ext>
            </a:extLst>
          </p:cNvPr>
          <p:cNvSpPr>
            <a:spLocks noGrp="1"/>
          </p:cNvSpPr>
          <p:nvPr>
            <p:ph sz="half" idx="2"/>
          </p:nvPr>
        </p:nvSpPr>
        <p:spPr>
          <a:xfrm>
            <a:off x="4373245" y="1825625"/>
            <a:ext cx="3445508" cy="4351338"/>
          </a:xfrm>
        </p:spPr>
        <p:txBody>
          <a:bodyPr>
            <a:normAutofit/>
          </a:bodyPr>
          <a:lstStyle/>
          <a:p>
            <a:pPr marL="0" indent="0" algn="just">
              <a:buNone/>
            </a:pPr>
            <a:r>
              <a:rPr lang="en-IN" sz="1600" b="1" dirty="0"/>
              <a:t>Automated Budgeting and Financial Tracking</a:t>
            </a:r>
          </a:p>
          <a:p>
            <a:pPr algn="just"/>
            <a:r>
              <a:rPr lang="en-IN" sz="1400" dirty="0"/>
              <a:t>Many customers struggle to manage their finances effectively, often exceeding their budget limits and lacking a clear understanding of their spending habits. </a:t>
            </a:r>
          </a:p>
          <a:p>
            <a:pPr algn="just"/>
            <a:r>
              <a:rPr lang="en-IN" sz="1400" dirty="0"/>
              <a:t>need for an automated budgeting solution that allows customers to set annual purchase limits, receive notifications when they reach spending thresholds, and track their savings and expenditures across different categories on a yearly, monthly, and overall basis, promoting better financial health and control.</a:t>
            </a:r>
            <a:endParaRPr lang="en-US" sz="1400" dirty="0"/>
          </a:p>
        </p:txBody>
      </p:sp>
      <p:sp>
        <p:nvSpPr>
          <p:cNvPr id="6" name="TextBox 5">
            <a:extLst>
              <a:ext uri="{FF2B5EF4-FFF2-40B4-BE49-F238E27FC236}">
                <a16:creationId xmlns:a16="http://schemas.microsoft.com/office/drawing/2014/main" id="{58590ADC-BBBB-A80C-0C13-F45F3170AF73}"/>
              </a:ext>
            </a:extLst>
          </p:cNvPr>
          <p:cNvSpPr txBox="1"/>
          <p:nvPr/>
        </p:nvSpPr>
        <p:spPr>
          <a:xfrm>
            <a:off x="8039063" y="1825625"/>
            <a:ext cx="3767773" cy="3416320"/>
          </a:xfrm>
          <a:prstGeom prst="rect">
            <a:avLst/>
          </a:prstGeom>
          <a:noFill/>
        </p:spPr>
        <p:txBody>
          <a:bodyPr wrap="square" rtlCol="0">
            <a:spAutoFit/>
          </a:bodyPr>
          <a:lstStyle/>
          <a:p>
            <a:r>
              <a:rPr lang="en-IN" sz="1600" b="1" dirty="0"/>
              <a:t>AI-Generated Payment Recommendation Engine</a:t>
            </a:r>
            <a:br>
              <a:rPr lang="en-IN" sz="1600" b="1" dirty="0"/>
            </a:br>
            <a:endParaRPr lang="en-IN" sz="1600" b="1" dirty="0"/>
          </a:p>
          <a:p>
            <a:pPr marL="285750" indent="-285750" algn="just">
              <a:buFont typeface="Arial" panose="020B0604020202020204" pitchFamily="34" charset="0"/>
              <a:buChar char="•"/>
            </a:pPr>
            <a:r>
              <a:rPr lang="en-IN" sz="1400" dirty="0"/>
              <a:t>Customers face challenges in choosing the most advantageous payment method for each purchase</a:t>
            </a:r>
          </a:p>
          <a:p>
            <a:pPr algn="just"/>
            <a:endParaRPr lang="en-IN" sz="1400" dirty="0"/>
          </a:p>
          <a:p>
            <a:pPr marL="285750" indent="-285750" algn="just">
              <a:buFont typeface="Arial" panose="020B0604020202020204" pitchFamily="34" charset="0"/>
              <a:buChar char="•"/>
            </a:pPr>
            <a:r>
              <a:rPr lang="en-IN" sz="1400" dirty="0"/>
              <a:t>An AI-generated recommendation engine is required to suggest the best payment method for each customer purchase by analysing past payment history, current success rates, available cashbacks, and the costs of different payment options, thereby optimizing customer savings and convenience.</a:t>
            </a:r>
            <a:endParaRPr lang="en-US" sz="1400" dirty="0"/>
          </a:p>
        </p:txBody>
      </p:sp>
      <p:sp>
        <p:nvSpPr>
          <p:cNvPr id="21" name="TextBox 20">
            <a:extLst>
              <a:ext uri="{FF2B5EF4-FFF2-40B4-BE49-F238E27FC236}">
                <a16:creationId xmlns:a16="http://schemas.microsoft.com/office/drawing/2014/main" id="{7E2CDF2B-3013-F568-5BD7-07DBFF6BF774}"/>
              </a:ext>
            </a:extLst>
          </p:cNvPr>
          <p:cNvSpPr txBox="1"/>
          <p:nvPr/>
        </p:nvSpPr>
        <p:spPr>
          <a:xfrm>
            <a:off x="2292641" y="942188"/>
            <a:ext cx="7606716" cy="369332"/>
          </a:xfrm>
          <a:prstGeom prst="rect">
            <a:avLst/>
          </a:prstGeom>
          <a:noFill/>
        </p:spPr>
        <p:txBody>
          <a:bodyPr wrap="square">
            <a:spAutoFit/>
          </a:bodyPr>
          <a:lstStyle/>
          <a:p>
            <a:r>
              <a:rPr lang="en-IN" b="1" i="1" dirty="0"/>
              <a:t>Theme 4: Personalized Payment Experiences and Financial Management</a:t>
            </a:r>
          </a:p>
        </p:txBody>
      </p:sp>
    </p:spTree>
    <p:extLst>
      <p:ext uri="{BB962C8B-B14F-4D97-AF65-F5344CB8AC3E}">
        <p14:creationId xmlns:p14="http://schemas.microsoft.com/office/powerpoint/2010/main" val="2697650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3DC9A-B0D1-4F40-AC0B-68B1B34AD854}"/>
              </a:ext>
            </a:extLst>
          </p:cNvPr>
          <p:cNvSpPr>
            <a:spLocks noGrp="1"/>
          </p:cNvSpPr>
          <p:nvPr>
            <p:ph type="title"/>
          </p:nvPr>
        </p:nvSpPr>
        <p:spPr>
          <a:xfrm>
            <a:off x="1444336" y="264765"/>
            <a:ext cx="9303327" cy="532650"/>
          </a:xfrm>
        </p:spPr>
        <p:txBody>
          <a:bodyPr>
            <a:normAutofit fontScale="90000"/>
          </a:bodyPr>
          <a:lstStyle/>
          <a:p>
            <a:pPr algn="ctr"/>
            <a:r>
              <a:rPr lang="en-US" dirty="0"/>
              <a:t>Solution</a:t>
            </a:r>
          </a:p>
        </p:txBody>
      </p:sp>
      <p:sp>
        <p:nvSpPr>
          <p:cNvPr id="3" name="Content Placeholder 2">
            <a:extLst>
              <a:ext uri="{FF2B5EF4-FFF2-40B4-BE49-F238E27FC236}">
                <a16:creationId xmlns:a16="http://schemas.microsoft.com/office/drawing/2014/main" id="{FCC74E8B-C244-74AD-8633-9EE57E2EBF14}"/>
              </a:ext>
            </a:extLst>
          </p:cNvPr>
          <p:cNvSpPr>
            <a:spLocks noGrp="1"/>
          </p:cNvSpPr>
          <p:nvPr>
            <p:ph sz="half" idx="1"/>
          </p:nvPr>
        </p:nvSpPr>
        <p:spPr>
          <a:xfrm>
            <a:off x="687198" y="1825625"/>
            <a:ext cx="3420976" cy="4351338"/>
          </a:xfrm>
        </p:spPr>
        <p:txBody>
          <a:bodyPr>
            <a:normAutofit fontScale="92500" lnSpcReduction="20000"/>
          </a:bodyPr>
          <a:lstStyle/>
          <a:p>
            <a:pPr algn="just"/>
            <a:r>
              <a:rPr lang="en-US" sz="1700" b="1" dirty="0"/>
              <a:t>AI-Powered Chatbot for Payment Queries</a:t>
            </a:r>
            <a:endParaRPr lang="en-US" sz="1700" dirty="0"/>
          </a:p>
          <a:p>
            <a:pPr algn="just">
              <a:buFont typeface="Arial" panose="020B0604020202020204" pitchFamily="34" charset="0"/>
              <a:buChar char="•"/>
            </a:pPr>
            <a:r>
              <a:rPr lang="en-US" sz="1400" b="1" dirty="0"/>
              <a:t>Immediate Assistance</a:t>
            </a:r>
            <a:r>
              <a:rPr lang="en-US" sz="1400" dirty="0"/>
              <a:t>: reducing customer frustration and wait times, especially during peak periods like holidays and festive seasons.</a:t>
            </a:r>
          </a:p>
          <a:p>
            <a:pPr algn="just">
              <a:buFont typeface="Arial" panose="020B0604020202020204" pitchFamily="34" charset="0"/>
              <a:buChar char="•"/>
            </a:pPr>
            <a:r>
              <a:rPr lang="en-US" sz="1400" b="1" dirty="0"/>
              <a:t>Enhanced Customer Satisfaction</a:t>
            </a:r>
            <a:r>
              <a:rPr lang="en-US" sz="1400" dirty="0"/>
              <a:t>: By offering a user-friendly, conversational interface, our chatbot improves customer satisfaction and operational efficiency, reducing the need for manual intervention.</a:t>
            </a:r>
          </a:p>
          <a:p>
            <a:pPr algn="just">
              <a:buFont typeface="Arial" panose="020B0604020202020204" pitchFamily="34" charset="0"/>
              <a:buChar char="•"/>
            </a:pPr>
            <a:r>
              <a:rPr lang="en-US" sz="1400" b="1" dirty="0"/>
              <a:t>Personalized Service</a:t>
            </a:r>
            <a:r>
              <a:rPr lang="en-US" sz="1400" dirty="0"/>
              <a:t>: Unlike static FAQs, our chatbot delivers tailored solutions based on each customer’s specific situation or order, significantly enhancing the user experience.</a:t>
            </a:r>
          </a:p>
        </p:txBody>
      </p:sp>
      <p:sp>
        <p:nvSpPr>
          <p:cNvPr id="4" name="Content Placeholder 3">
            <a:extLst>
              <a:ext uri="{FF2B5EF4-FFF2-40B4-BE49-F238E27FC236}">
                <a16:creationId xmlns:a16="http://schemas.microsoft.com/office/drawing/2014/main" id="{A6CB686A-6EBD-1526-6001-0036A4AC8497}"/>
              </a:ext>
            </a:extLst>
          </p:cNvPr>
          <p:cNvSpPr>
            <a:spLocks noGrp="1"/>
          </p:cNvSpPr>
          <p:nvPr>
            <p:ph sz="half" idx="2"/>
          </p:nvPr>
        </p:nvSpPr>
        <p:spPr>
          <a:xfrm>
            <a:off x="4373245" y="1825625"/>
            <a:ext cx="3092957" cy="4351338"/>
          </a:xfrm>
        </p:spPr>
        <p:txBody>
          <a:bodyPr>
            <a:normAutofit fontScale="92500" lnSpcReduction="20000"/>
          </a:bodyPr>
          <a:lstStyle/>
          <a:p>
            <a:pPr algn="just"/>
            <a:r>
              <a:rPr lang="en-US" sz="1700" b="1" dirty="0"/>
              <a:t>Automated Budgeting and Financial Tracking</a:t>
            </a:r>
            <a:endParaRPr lang="en-US" sz="1700" dirty="0"/>
          </a:p>
          <a:p>
            <a:pPr algn="just">
              <a:buFont typeface="Arial" panose="020B0604020202020204" pitchFamily="34" charset="0"/>
              <a:buChar char="•"/>
            </a:pPr>
            <a:r>
              <a:rPr lang="en-US" sz="1400" b="1" dirty="0"/>
              <a:t>Proactive Budget Management</a:t>
            </a:r>
            <a:r>
              <a:rPr lang="en-US" sz="1400" dirty="0"/>
              <a:t>: Allows customers to set annual purchase limits and receive timely notifications as they approach these limits, helping them stay within their budget and avoid overspending.</a:t>
            </a:r>
          </a:p>
          <a:p>
            <a:pPr algn="just">
              <a:buFont typeface="Arial" panose="020B0604020202020204" pitchFamily="34" charset="0"/>
              <a:buChar char="•"/>
            </a:pPr>
            <a:r>
              <a:rPr lang="en-US" sz="1400" b="1" dirty="0"/>
              <a:t>Comprehensive Financial Insights</a:t>
            </a:r>
            <a:r>
              <a:rPr lang="en-US" sz="1400" dirty="0"/>
              <a:t>: Tracks savings and expenditures across different categories on a yearly, monthly, and overall basis, providing clear and actionable insights into their spending habits.</a:t>
            </a:r>
          </a:p>
          <a:p>
            <a:pPr algn="just">
              <a:buFont typeface="Arial" panose="020B0604020202020204" pitchFamily="34" charset="0"/>
              <a:buChar char="•"/>
            </a:pPr>
            <a:r>
              <a:rPr lang="en-US" sz="1400" b="1" dirty="0"/>
              <a:t>Improved Financial Health</a:t>
            </a:r>
            <a:r>
              <a:rPr lang="en-US" sz="1400" dirty="0"/>
              <a:t>: Encourages better financial control and health by promoting awareness of spending patterns and assisting in setting financial goals.</a:t>
            </a:r>
          </a:p>
          <a:p>
            <a:pPr algn="just">
              <a:buFont typeface="Arial" panose="020B0604020202020204" pitchFamily="34" charset="0"/>
              <a:buChar char="•"/>
            </a:pPr>
            <a:r>
              <a:rPr lang="en-US" sz="1400" b="1" dirty="0"/>
              <a:t>Intelligent Notification Triggers</a:t>
            </a:r>
            <a:r>
              <a:rPr lang="en-US" sz="1400" dirty="0"/>
              <a:t>: Our system automatically triggers notifications when users approach their spending thresholds, ensuring they are always aware of their financial standing.</a:t>
            </a:r>
          </a:p>
          <a:p>
            <a:pPr algn="just">
              <a:buFont typeface="Arial" panose="020B0604020202020204" pitchFamily="34" charset="0"/>
              <a:buChar char="•"/>
            </a:pPr>
            <a:endParaRPr lang="en-US" sz="1400" dirty="0"/>
          </a:p>
        </p:txBody>
      </p:sp>
      <p:sp>
        <p:nvSpPr>
          <p:cNvPr id="6" name="TextBox 5">
            <a:extLst>
              <a:ext uri="{FF2B5EF4-FFF2-40B4-BE49-F238E27FC236}">
                <a16:creationId xmlns:a16="http://schemas.microsoft.com/office/drawing/2014/main" id="{58590ADC-BBBB-A80C-0C13-F45F3170AF73}"/>
              </a:ext>
            </a:extLst>
          </p:cNvPr>
          <p:cNvSpPr txBox="1"/>
          <p:nvPr/>
        </p:nvSpPr>
        <p:spPr>
          <a:xfrm>
            <a:off x="8011486" y="1825625"/>
            <a:ext cx="3011648" cy="3385542"/>
          </a:xfrm>
          <a:prstGeom prst="rect">
            <a:avLst/>
          </a:prstGeom>
          <a:noFill/>
        </p:spPr>
        <p:txBody>
          <a:bodyPr wrap="square" rtlCol="0">
            <a:spAutoFit/>
          </a:bodyPr>
          <a:lstStyle/>
          <a:p>
            <a:pPr algn="just"/>
            <a:r>
              <a:rPr lang="en-US" sz="1600" b="1" dirty="0"/>
              <a:t>AI-Generated Payment Recommendations</a:t>
            </a:r>
          </a:p>
          <a:p>
            <a:pPr algn="just"/>
            <a:endParaRPr lang="en-US" sz="1300" b="1" dirty="0"/>
          </a:p>
          <a:p>
            <a:pPr marL="285750" indent="-285750" algn="just">
              <a:buFont typeface="Arial" panose="020B0604020202020204" pitchFamily="34" charset="0"/>
              <a:buChar char="•"/>
            </a:pPr>
            <a:r>
              <a:rPr lang="en-US" sz="1300" b="1" dirty="0"/>
              <a:t>Optimized Payment Choices</a:t>
            </a:r>
            <a:r>
              <a:rPr lang="en-US" sz="1300" dirty="0"/>
              <a:t>: Our recommendation engine analyzes past payment history, success rates, available cashbacks, and costs to suggest the most beneficial payment method for each transaction.</a:t>
            </a:r>
          </a:p>
          <a:p>
            <a:pPr algn="just">
              <a:buFont typeface="Arial" panose="020B0604020202020204" pitchFamily="34" charset="0"/>
              <a:buChar char="•"/>
            </a:pPr>
            <a:endParaRPr lang="en-US" sz="1300" dirty="0"/>
          </a:p>
          <a:p>
            <a:pPr marL="285750" indent="-285750" algn="just">
              <a:buFont typeface="Arial" panose="020B0604020202020204" pitchFamily="34" charset="0"/>
              <a:buChar char="•"/>
            </a:pPr>
            <a:r>
              <a:rPr lang="en-US" sz="1300" b="1" dirty="0"/>
              <a:t>Customer Savings and Convenience</a:t>
            </a:r>
            <a:r>
              <a:rPr lang="en-US" sz="1300" dirty="0"/>
              <a:t>: By providing tailored payment suggestions, we help customers save money and enhance their payment experience, aligning with Amazon’s customer-first approach.</a:t>
            </a:r>
          </a:p>
        </p:txBody>
      </p:sp>
    </p:spTree>
    <p:extLst>
      <p:ext uri="{BB962C8B-B14F-4D97-AF65-F5344CB8AC3E}">
        <p14:creationId xmlns:p14="http://schemas.microsoft.com/office/powerpoint/2010/main" val="4286721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59" name="Straight Connector 2058">
            <a:extLst>
              <a:ext uri="{FF2B5EF4-FFF2-40B4-BE49-F238E27FC236}">
                <a16:creationId xmlns:a16="http://schemas.microsoft.com/office/drawing/2014/main" id="{D553F50E-1DB9-1304-55CF-733DDC6C9B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050" name="Picture 2" descr="Forms response chart. Question title: What is the payment issue you encounter during online shopping with amazon ?. Number of responses: 11 responses.">
            <a:extLst>
              <a:ext uri="{FF2B5EF4-FFF2-40B4-BE49-F238E27FC236}">
                <a16:creationId xmlns:a16="http://schemas.microsoft.com/office/drawing/2014/main" id="{4DE13C7F-CA3E-8D6E-15C7-708A46BEC64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6498"/>
          <a:stretch/>
        </p:blipFill>
        <p:spPr bwMode="auto">
          <a:xfrm>
            <a:off x="200975" y="3504796"/>
            <a:ext cx="5564383" cy="28267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orms response chart. Question title: Do you face challenges in choosing the most advantageous payment method for each purchase? . Number of responses: 11 responses.">
            <a:extLst>
              <a:ext uri="{FF2B5EF4-FFF2-40B4-BE49-F238E27FC236}">
                <a16:creationId xmlns:a16="http://schemas.microsoft.com/office/drawing/2014/main" id="{E4BF854D-2AE0-5596-5723-325DB148DDD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9033" y="946946"/>
            <a:ext cx="5909647" cy="24820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orms response chart. Question title: Do struggle to manage your finances effectively ? {often exceeding their budget limits and lacking a clear understanding of their spending habits)&#10;. Number of responses: 11 responses.">
            <a:extLst>
              <a:ext uri="{FF2B5EF4-FFF2-40B4-BE49-F238E27FC236}">
                <a16:creationId xmlns:a16="http://schemas.microsoft.com/office/drawing/2014/main" id="{8035111E-F5D6-6954-B1FC-6A749EA01A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625"/>
          <a:stretch/>
        </p:blipFill>
        <p:spPr bwMode="auto">
          <a:xfrm>
            <a:off x="6393581" y="939142"/>
            <a:ext cx="5485184" cy="2292792"/>
          </a:xfrm>
          <a:prstGeom prst="rect">
            <a:avLst/>
          </a:prstGeom>
          <a:noFill/>
          <a:extLst>
            <a:ext uri="{909E8E84-426E-40DD-AFC4-6F175D3DCCD1}">
              <a14:hiddenFill xmlns:a14="http://schemas.microsoft.com/office/drawing/2010/main">
                <a:solidFill>
                  <a:srgbClr val="FFFFFF"/>
                </a:solidFill>
              </a14:hiddenFill>
            </a:ext>
          </a:extLst>
        </p:spPr>
      </p:pic>
      <p:cxnSp>
        <p:nvCxnSpPr>
          <p:cNvPr id="2061" name="Straight Connector 206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9670" y="3307734"/>
            <a:ext cx="10459156" cy="0"/>
          </a:xfrm>
          <a:prstGeom prst="line">
            <a:avLst/>
          </a:prstGeom>
          <a:ln w="127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2056" name="Picture 8" descr="Forms response chart. Question title: Would you like Amazon to recommend you best payment option which saves your money , gives you cashback etc ?. Number of responses: 11 responses.">
            <a:extLst>
              <a:ext uri="{FF2B5EF4-FFF2-40B4-BE49-F238E27FC236}">
                <a16:creationId xmlns:a16="http://schemas.microsoft.com/office/drawing/2014/main" id="{5E0E391B-A389-DD45-D9CC-AF9E845982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74" r="3014" b="7905"/>
          <a:stretch/>
        </p:blipFill>
        <p:spPr bwMode="auto">
          <a:xfrm>
            <a:off x="5765358" y="3353204"/>
            <a:ext cx="6416790" cy="282672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2943DB01-2FFC-EF56-F401-737581BD4423}"/>
              </a:ext>
            </a:extLst>
          </p:cNvPr>
          <p:cNvSpPr>
            <a:spLocks noGrp="1"/>
          </p:cNvSpPr>
          <p:nvPr>
            <p:ph type="title"/>
          </p:nvPr>
        </p:nvSpPr>
        <p:spPr>
          <a:xfrm>
            <a:off x="4056350" y="300889"/>
            <a:ext cx="4165795" cy="570257"/>
          </a:xfrm>
        </p:spPr>
        <p:txBody>
          <a:bodyPr vert="horz" lIns="91440" tIns="45720" rIns="91440" bIns="45720" rtlCol="0" anchor="t">
            <a:normAutofit/>
          </a:bodyPr>
          <a:lstStyle/>
          <a:p>
            <a:pPr algn="ctr"/>
            <a:r>
              <a:rPr lang="en-US" dirty="0">
                <a:solidFill>
                  <a:schemeClr val="tx1"/>
                </a:solidFill>
                <a:latin typeface="+mj-lt"/>
              </a:rPr>
              <a:t>Customer Survey </a:t>
            </a:r>
          </a:p>
        </p:txBody>
      </p:sp>
    </p:spTree>
    <p:extLst>
      <p:ext uri="{BB962C8B-B14F-4D97-AF65-F5344CB8AC3E}">
        <p14:creationId xmlns:p14="http://schemas.microsoft.com/office/powerpoint/2010/main" val="854193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66464-C49B-3A54-D56B-AA93B06A741A}"/>
              </a:ext>
            </a:extLst>
          </p:cNvPr>
          <p:cNvSpPr>
            <a:spLocks noGrp="1"/>
          </p:cNvSpPr>
          <p:nvPr>
            <p:ph type="title"/>
          </p:nvPr>
        </p:nvSpPr>
        <p:spPr>
          <a:xfrm>
            <a:off x="8153400" y="1128094"/>
            <a:ext cx="3434180" cy="1415270"/>
          </a:xfrm>
        </p:spPr>
        <p:txBody>
          <a:bodyPr vert="horz" lIns="91440" tIns="45720" rIns="91440" bIns="45720" rtlCol="0" anchor="t">
            <a:normAutofit/>
          </a:bodyPr>
          <a:lstStyle/>
          <a:p>
            <a:r>
              <a:rPr lang="en-US" sz="3200">
                <a:solidFill>
                  <a:schemeClr val="tx1"/>
                </a:solidFill>
                <a:latin typeface="+mj-lt"/>
              </a:rPr>
              <a:t>Who is our Customer?</a:t>
            </a:r>
          </a:p>
        </p:txBody>
      </p:sp>
      <p:pic>
        <p:nvPicPr>
          <p:cNvPr id="1028" name="Picture 4" descr="How to Contact Amazon Customer Service">
            <a:extLst>
              <a:ext uri="{FF2B5EF4-FFF2-40B4-BE49-F238E27FC236}">
                <a16:creationId xmlns:a16="http://schemas.microsoft.com/office/drawing/2014/main" id="{E1A769D0-AF98-8640-6061-ECD5A17FF0E8}"/>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18757" r="19131"/>
          <a:stretch/>
        </p:blipFill>
        <p:spPr bwMode="auto">
          <a:xfrm>
            <a:off x="-9886" y="10"/>
            <a:ext cx="7537121" cy="6825855"/>
          </a:xfrm>
          <a:prstGeom prst="rect">
            <a:avLst/>
          </a:prstGeom>
          <a:noFill/>
          <a:extLst>
            <a:ext uri="{909E8E84-426E-40DD-AFC4-6F175D3DCCD1}">
              <a14:hiddenFill xmlns:a14="http://schemas.microsoft.com/office/drawing/2010/main">
                <a:solidFill>
                  <a:srgbClr val="FFFFFF"/>
                </a:solidFill>
              </a14:hiddenFill>
            </a:ext>
          </a:extLst>
        </p:spPr>
      </p:pic>
      <p:cxnSp>
        <p:nvCxnSpPr>
          <p:cNvPr id="1039" name="Straight Connector 1038">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20C44B45-2953-D73B-485E-2545E4357706}"/>
              </a:ext>
            </a:extLst>
          </p:cNvPr>
          <p:cNvSpPr>
            <a:spLocks noGrp="1"/>
          </p:cNvSpPr>
          <p:nvPr>
            <p:ph sz="half" idx="2"/>
          </p:nvPr>
        </p:nvSpPr>
        <p:spPr>
          <a:xfrm>
            <a:off x="8153400" y="2438400"/>
            <a:ext cx="3434180" cy="3869635"/>
          </a:xfrm>
        </p:spPr>
        <p:txBody>
          <a:bodyPr vert="horz" lIns="91440" tIns="45720" rIns="91440" bIns="45720" rtlCol="0">
            <a:normAutofit/>
          </a:bodyPr>
          <a:lstStyle/>
          <a:p>
            <a:r>
              <a:rPr lang="en-US" sz="1700" i="1" dirty="0">
                <a:solidFill>
                  <a:schemeClr val="tx1"/>
                </a:solidFill>
                <a:latin typeface="+mn-lt"/>
              </a:rPr>
              <a:t>Tech-savvy individuals </a:t>
            </a:r>
            <a:r>
              <a:rPr lang="en-US" sz="1700" dirty="0">
                <a:solidFill>
                  <a:schemeClr val="tx1"/>
                </a:solidFill>
                <a:latin typeface="+mn-lt"/>
              </a:rPr>
              <a:t>who prefer managing their finances digitally.</a:t>
            </a:r>
          </a:p>
          <a:p>
            <a:r>
              <a:rPr lang="en-US" sz="1700" i="1" dirty="0">
                <a:solidFill>
                  <a:schemeClr val="tx1"/>
                </a:solidFill>
                <a:latin typeface="+mn-lt"/>
              </a:rPr>
              <a:t>Parents</a:t>
            </a:r>
            <a:r>
              <a:rPr lang="en-US" sz="1700" dirty="0">
                <a:solidFill>
                  <a:schemeClr val="tx1"/>
                </a:solidFill>
                <a:latin typeface="+mn-lt"/>
              </a:rPr>
              <a:t> who wish have a set budget set for their kids so they may learn budgeting and avoid overspending</a:t>
            </a:r>
          </a:p>
          <a:p>
            <a:r>
              <a:rPr lang="en-US" sz="1700" i="1" dirty="0">
                <a:solidFill>
                  <a:schemeClr val="tx1"/>
                </a:solidFill>
                <a:latin typeface="+mn-lt"/>
              </a:rPr>
              <a:t>Customers looking for personalized and efficient ways to handle their payments and budget.</a:t>
            </a:r>
          </a:p>
          <a:p>
            <a:r>
              <a:rPr lang="en-US" sz="1700" i="1" dirty="0">
                <a:solidFill>
                  <a:schemeClr val="tx1"/>
                </a:solidFill>
                <a:latin typeface="+mn-lt"/>
              </a:rPr>
              <a:t>Individuals interested in optimizing </a:t>
            </a:r>
            <a:r>
              <a:rPr lang="en-US" sz="1700" dirty="0">
                <a:solidFill>
                  <a:schemeClr val="tx1"/>
                </a:solidFill>
                <a:latin typeface="+mn-lt"/>
              </a:rPr>
              <a:t>their payment methods for better savings and convenience.</a:t>
            </a:r>
          </a:p>
          <a:p>
            <a:endParaRPr lang="en-US" sz="1700" dirty="0">
              <a:solidFill>
                <a:schemeClr val="tx1"/>
              </a:solidFill>
              <a:latin typeface="+mn-lt"/>
            </a:endParaRPr>
          </a:p>
          <a:p>
            <a:endParaRPr lang="en-US" sz="1700" dirty="0">
              <a:solidFill>
                <a:schemeClr val="tx1"/>
              </a:solidFill>
              <a:latin typeface="+mn-lt"/>
            </a:endParaRPr>
          </a:p>
        </p:txBody>
      </p:sp>
    </p:spTree>
    <p:extLst>
      <p:ext uri="{BB962C8B-B14F-4D97-AF65-F5344CB8AC3E}">
        <p14:creationId xmlns:p14="http://schemas.microsoft.com/office/powerpoint/2010/main" val="2839332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53BA2-7A41-472A-A56A-7269233CC6AD}"/>
              </a:ext>
            </a:extLst>
          </p:cNvPr>
          <p:cNvSpPr>
            <a:spLocks noGrp="1"/>
          </p:cNvSpPr>
          <p:nvPr>
            <p:ph type="title"/>
          </p:nvPr>
        </p:nvSpPr>
        <p:spPr>
          <a:xfrm>
            <a:off x="1130300" y="365125"/>
            <a:ext cx="10223500" cy="600075"/>
          </a:xfrm>
        </p:spPr>
        <p:txBody>
          <a:bodyPr>
            <a:normAutofit fontScale="90000"/>
          </a:bodyPr>
          <a:lstStyle/>
          <a:p>
            <a:r>
              <a:rPr lang="en-IN" sz="4400" b="1"/>
              <a:t>Success Metrics</a:t>
            </a:r>
            <a:endParaRPr lang="en-US" dirty="0"/>
          </a:p>
        </p:txBody>
      </p:sp>
      <p:sp>
        <p:nvSpPr>
          <p:cNvPr id="3" name="Content Placeholder 2">
            <a:extLst>
              <a:ext uri="{FF2B5EF4-FFF2-40B4-BE49-F238E27FC236}">
                <a16:creationId xmlns:a16="http://schemas.microsoft.com/office/drawing/2014/main" id="{564CC483-92F3-558B-AE78-8AF032E8E116}"/>
              </a:ext>
            </a:extLst>
          </p:cNvPr>
          <p:cNvSpPr>
            <a:spLocks noGrp="1"/>
          </p:cNvSpPr>
          <p:nvPr>
            <p:ph idx="1"/>
          </p:nvPr>
        </p:nvSpPr>
        <p:spPr>
          <a:xfrm>
            <a:off x="838200" y="1524001"/>
            <a:ext cx="10515600" cy="4686300"/>
          </a:xfrm>
        </p:spPr>
        <p:txBody>
          <a:bodyPr>
            <a:normAutofit fontScale="85000" lnSpcReduction="20000"/>
          </a:bodyPr>
          <a:lstStyle/>
          <a:p>
            <a:pPr lvl="1">
              <a:buFont typeface="+mj-lt"/>
              <a:buAutoNum type="arabicPeriod"/>
            </a:pPr>
            <a:r>
              <a:rPr lang="en-IN" sz="2200" b="1"/>
              <a:t>Customer Satisfaction:</a:t>
            </a:r>
            <a:endParaRPr lang="en-IN" sz="2200"/>
          </a:p>
          <a:p>
            <a:pPr marL="1200150" lvl="2" indent="-285750">
              <a:buFont typeface="+mj-lt"/>
              <a:buAutoNum type="arabicPeriod"/>
            </a:pPr>
            <a:r>
              <a:rPr lang="en-IN" sz="2200"/>
              <a:t>Improvement in customer satisfaction scores (CSAT) related to payment queries and overall financial management experience.</a:t>
            </a:r>
          </a:p>
          <a:p>
            <a:pPr marL="1200150" lvl="2" indent="-285750">
              <a:buFont typeface="+mj-lt"/>
              <a:buAutoNum type="arabicPeriod"/>
            </a:pPr>
            <a:r>
              <a:rPr lang="en-IN" sz="2200"/>
              <a:t>Reduction in the average response time for customer payment queries.</a:t>
            </a:r>
          </a:p>
          <a:p>
            <a:pPr marL="914400" lvl="2" indent="0">
              <a:buNone/>
            </a:pPr>
            <a:endParaRPr lang="en-IN" sz="2200"/>
          </a:p>
          <a:p>
            <a:pPr lvl="1">
              <a:buFont typeface="+mj-lt"/>
              <a:buAutoNum type="arabicPeriod"/>
            </a:pPr>
            <a:r>
              <a:rPr lang="en-IN" sz="2200" b="1"/>
              <a:t>Engagement and Usage:</a:t>
            </a:r>
            <a:endParaRPr lang="en-IN" sz="2200"/>
          </a:p>
          <a:p>
            <a:pPr marL="1200150" lvl="2" indent="-285750">
              <a:buFont typeface="+mj-lt"/>
              <a:buAutoNum type="arabicPeriod"/>
            </a:pPr>
            <a:r>
              <a:rPr lang="en-IN" sz="2200"/>
              <a:t>Number of active users utilizing the AI-powered chatbot and automated budgeting tools.</a:t>
            </a:r>
          </a:p>
          <a:p>
            <a:pPr marL="1200150" lvl="2" indent="-285750">
              <a:buFont typeface="+mj-lt"/>
              <a:buAutoNum type="arabicPeriod"/>
            </a:pPr>
            <a:r>
              <a:rPr lang="en-IN" sz="2200"/>
              <a:t>Frequency of use of the payment recommendation engine by customers.</a:t>
            </a:r>
          </a:p>
          <a:p>
            <a:pPr marL="914400" lvl="2" indent="0">
              <a:buNone/>
            </a:pPr>
            <a:endParaRPr lang="en-IN" sz="2200"/>
          </a:p>
          <a:p>
            <a:pPr lvl="1">
              <a:buFont typeface="+mj-lt"/>
              <a:buAutoNum type="arabicPeriod"/>
            </a:pPr>
            <a:r>
              <a:rPr lang="en-IN" sz="2200" b="1"/>
              <a:t>Financial Outcomes:</a:t>
            </a:r>
            <a:endParaRPr lang="en-IN" sz="2200"/>
          </a:p>
          <a:p>
            <a:pPr marL="1200150" lvl="2" indent="-285750">
              <a:buFont typeface="+mj-lt"/>
              <a:buAutoNum type="arabicPeriod"/>
            </a:pPr>
            <a:r>
              <a:rPr lang="en-IN" sz="2200"/>
              <a:t>Percentage of customers staying within their set budget limits.</a:t>
            </a:r>
          </a:p>
          <a:p>
            <a:pPr marL="1200150" lvl="2" indent="-285750">
              <a:buFont typeface="+mj-lt"/>
              <a:buAutoNum type="arabicPeriod"/>
            </a:pPr>
            <a:r>
              <a:rPr lang="en-IN" sz="2200"/>
              <a:t>Amount of money saved by customers through optimized payment recommendations and budgeting tools.</a:t>
            </a:r>
          </a:p>
          <a:p>
            <a:pPr marL="914400" lvl="2" indent="0">
              <a:buNone/>
            </a:pPr>
            <a:endParaRPr lang="en-IN" sz="2200"/>
          </a:p>
          <a:p>
            <a:pPr lvl="1">
              <a:buFont typeface="+mj-lt"/>
              <a:buAutoNum type="arabicPeriod"/>
            </a:pPr>
            <a:r>
              <a:rPr lang="en-IN" sz="2200" b="1"/>
              <a:t>Operational Efficiency:</a:t>
            </a:r>
            <a:endParaRPr lang="en-IN" sz="2200"/>
          </a:p>
          <a:p>
            <a:pPr marL="1200150" lvl="2" indent="-285750">
              <a:buFont typeface="+mj-lt"/>
              <a:buAutoNum type="arabicPeriod"/>
            </a:pPr>
            <a:r>
              <a:rPr lang="en-IN" sz="2200"/>
              <a:t>Decrease in the volume of manual support queries related to payments.</a:t>
            </a:r>
          </a:p>
          <a:p>
            <a:pPr marL="1200150" lvl="2" indent="-285750">
              <a:buFont typeface="+mj-lt"/>
              <a:buAutoNum type="arabicPeriod"/>
            </a:pPr>
            <a:r>
              <a:rPr lang="en-IN" sz="2200"/>
              <a:t>Increased accuracy and relevance of payment recommendations provided by the AI engine.</a:t>
            </a:r>
          </a:p>
          <a:p>
            <a:endParaRPr lang="en-US" dirty="0"/>
          </a:p>
        </p:txBody>
      </p:sp>
    </p:spTree>
    <p:extLst>
      <p:ext uri="{BB962C8B-B14F-4D97-AF65-F5344CB8AC3E}">
        <p14:creationId xmlns:p14="http://schemas.microsoft.com/office/powerpoint/2010/main" val="209180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FDEAB-067C-DA40-0706-4EFFFAFDBB9E}"/>
              </a:ext>
            </a:extLst>
          </p:cNvPr>
          <p:cNvSpPr>
            <a:spLocks noGrp="1"/>
          </p:cNvSpPr>
          <p:nvPr>
            <p:ph type="title"/>
          </p:nvPr>
        </p:nvSpPr>
        <p:spPr>
          <a:xfrm>
            <a:off x="1676400" y="228601"/>
            <a:ext cx="6667500" cy="774700"/>
          </a:xfrm>
        </p:spPr>
        <p:txBody>
          <a:bodyPr>
            <a:normAutofit/>
          </a:bodyPr>
          <a:lstStyle/>
          <a:p>
            <a:r>
              <a:rPr lang="en-IN" sz="4400" b="1" dirty="0"/>
              <a:t>Impact of the Solution</a:t>
            </a:r>
            <a:endParaRPr lang="en-US" dirty="0"/>
          </a:p>
        </p:txBody>
      </p:sp>
      <p:sp>
        <p:nvSpPr>
          <p:cNvPr id="3" name="Content Placeholder 2">
            <a:extLst>
              <a:ext uri="{FF2B5EF4-FFF2-40B4-BE49-F238E27FC236}">
                <a16:creationId xmlns:a16="http://schemas.microsoft.com/office/drawing/2014/main" id="{1A326980-746D-374F-0DD8-354ED2F3C77C}"/>
              </a:ext>
            </a:extLst>
          </p:cNvPr>
          <p:cNvSpPr>
            <a:spLocks noGrp="1"/>
          </p:cNvSpPr>
          <p:nvPr>
            <p:ph idx="1"/>
          </p:nvPr>
        </p:nvSpPr>
        <p:spPr>
          <a:xfrm>
            <a:off x="838200" y="1219200"/>
            <a:ext cx="10515600" cy="5410200"/>
          </a:xfrm>
        </p:spPr>
        <p:txBody>
          <a:bodyPr>
            <a:normAutofit/>
          </a:bodyPr>
          <a:lstStyle/>
          <a:p>
            <a:pPr lvl="1">
              <a:buFont typeface="+mj-lt"/>
              <a:buAutoNum type="arabicPeriod"/>
            </a:pPr>
            <a:r>
              <a:rPr lang="en-IN" sz="1900" b="1" dirty="0"/>
              <a:t>Enhanced Customer Experience:</a:t>
            </a:r>
            <a:endParaRPr lang="en-IN" sz="1900" dirty="0"/>
          </a:p>
          <a:p>
            <a:pPr marL="1200150" lvl="2" indent="-285750">
              <a:buFont typeface="+mj-lt"/>
              <a:buAutoNum type="arabicPeriod"/>
            </a:pPr>
            <a:r>
              <a:rPr lang="en-IN" sz="1900" dirty="0"/>
              <a:t>Customers will experience a more streamlined, personalized, and responsive payment management process.</a:t>
            </a:r>
          </a:p>
          <a:p>
            <a:pPr marL="1200150" lvl="2" indent="-285750">
              <a:buFont typeface="+mj-lt"/>
              <a:buAutoNum type="arabicPeriod"/>
            </a:pPr>
            <a:r>
              <a:rPr lang="en-IN" sz="1900" dirty="0"/>
              <a:t>Improved financial literacy and budgeting among customers, leading to better financial health.</a:t>
            </a:r>
          </a:p>
          <a:p>
            <a:pPr marL="914400" lvl="2" indent="0">
              <a:buNone/>
            </a:pPr>
            <a:endParaRPr lang="en-IN" sz="1900" dirty="0"/>
          </a:p>
          <a:p>
            <a:pPr lvl="1">
              <a:buFont typeface="+mj-lt"/>
              <a:buAutoNum type="arabicPeriod"/>
            </a:pPr>
            <a:r>
              <a:rPr lang="en-IN" sz="1900" b="1" dirty="0"/>
              <a:t>Operational Efficiency for Businesses:</a:t>
            </a:r>
            <a:endParaRPr lang="en-IN" sz="1900" dirty="0"/>
          </a:p>
          <a:p>
            <a:pPr marL="1200150" lvl="2" indent="-285750">
              <a:buFont typeface="+mj-lt"/>
              <a:buAutoNum type="arabicPeriod"/>
            </a:pPr>
            <a:r>
              <a:rPr lang="en-IN" sz="1900" dirty="0"/>
              <a:t>Businesses can reduce their customer support costs and improve response times with the AI-powered chatbot.</a:t>
            </a:r>
          </a:p>
          <a:p>
            <a:pPr marL="1200150" lvl="2" indent="-285750">
              <a:buFont typeface="+mj-lt"/>
              <a:buAutoNum type="arabicPeriod"/>
            </a:pPr>
            <a:r>
              <a:rPr lang="en-IN" sz="1900" dirty="0"/>
              <a:t>Enhanced customer loyalty and satisfaction, leading to potential increases in customer retention and acquisition.</a:t>
            </a:r>
          </a:p>
          <a:p>
            <a:pPr marL="914400" lvl="2" indent="0">
              <a:buNone/>
            </a:pPr>
            <a:endParaRPr lang="en-IN" sz="1900" dirty="0"/>
          </a:p>
          <a:p>
            <a:pPr lvl="1">
              <a:buFont typeface="+mj-lt"/>
              <a:buAutoNum type="arabicPeriod"/>
            </a:pPr>
            <a:r>
              <a:rPr lang="en-IN" sz="1900" b="1" dirty="0"/>
              <a:t>Optimized Financial Management:</a:t>
            </a:r>
            <a:endParaRPr lang="en-IN" sz="1900" dirty="0"/>
          </a:p>
          <a:p>
            <a:pPr marL="1200150" lvl="2" indent="-285750">
              <a:buFont typeface="+mj-lt"/>
              <a:buAutoNum type="arabicPeriod"/>
            </a:pPr>
            <a:r>
              <a:rPr lang="en-IN" sz="1900" dirty="0"/>
              <a:t>Customers can make more informed and beneficial payment choices, leading to potential savings and optimized spending.</a:t>
            </a:r>
          </a:p>
          <a:p>
            <a:pPr marL="1200150" lvl="2" indent="-285750">
              <a:buFont typeface="+mj-lt"/>
              <a:buAutoNum type="arabicPeriod"/>
            </a:pPr>
            <a:r>
              <a:rPr lang="en-IN" sz="1900" dirty="0"/>
              <a:t>Automated budgeting tools can help customers avoid overspending and meet their financial goals more effectively.</a:t>
            </a:r>
          </a:p>
          <a:p>
            <a:endParaRPr lang="en-US" dirty="0"/>
          </a:p>
        </p:txBody>
      </p:sp>
    </p:spTree>
    <p:extLst>
      <p:ext uri="{BB962C8B-B14F-4D97-AF65-F5344CB8AC3E}">
        <p14:creationId xmlns:p14="http://schemas.microsoft.com/office/powerpoint/2010/main" val="3714388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283C-5CA3-57AA-C084-9C99BFF1B202}"/>
              </a:ext>
            </a:extLst>
          </p:cNvPr>
          <p:cNvSpPr>
            <a:spLocks noGrp="1"/>
          </p:cNvSpPr>
          <p:nvPr>
            <p:ph type="title"/>
          </p:nvPr>
        </p:nvSpPr>
        <p:spPr>
          <a:xfrm>
            <a:off x="1222514" y="379895"/>
            <a:ext cx="10515600" cy="602284"/>
          </a:xfrm>
        </p:spPr>
        <p:txBody>
          <a:bodyPr>
            <a:normAutofit/>
          </a:bodyPr>
          <a:lstStyle/>
          <a:p>
            <a:r>
              <a:rPr lang="en-US" sz="2800" b="0" i="0">
                <a:solidFill>
                  <a:srgbClr val="212F3E"/>
                </a:solidFill>
                <a:effectLst/>
                <a:latin typeface="Twemoji Country Flags"/>
              </a:rPr>
              <a:t>Scalability and marketplace domain expansion</a:t>
            </a:r>
            <a:endParaRPr lang="en-US" sz="2800" dirty="0"/>
          </a:p>
        </p:txBody>
      </p:sp>
      <p:sp>
        <p:nvSpPr>
          <p:cNvPr id="3" name="Content Placeholder 2">
            <a:extLst>
              <a:ext uri="{FF2B5EF4-FFF2-40B4-BE49-F238E27FC236}">
                <a16:creationId xmlns:a16="http://schemas.microsoft.com/office/drawing/2014/main" id="{42754443-FE38-49B0-6C23-3A7252B73047}"/>
              </a:ext>
            </a:extLst>
          </p:cNvPr>
          <p:cNvSpPr>
            <a:spLocks noGrp="1"/>
          </p:cNvSpPr>
          <p:nvPr>
            <p:ph idx="1"/>
          </p:nvPr>
        </p:nvSpPr>
        <p:spPr>
          <a:xfrm>
            <a:off x="838200" y="1409350"/>
            <a:ext cx="10515600" cy="4767613"/>
          </a:xfrm>
        </p:spPr>
        <p:txBody>
          <a:bodyPr>
            <a:noAutofit/>
          </a:bodyPr>
          <a:lstStyle/>
          <a:p>
            <a:pPr marL="0" indent="0" algn="just">
              <a:buNone/>
            </a:pPr>
            <a:r>
              <a:rPr lang="en-US" sz="1800" b="1" dirty="0"/>
              <a:t>Scalability</a:t>
            </a:r>
            <a:endParaRPr lang="en-US" sz="1400" b="1" dirty="0"/>
          </a:p>
          <a:p>
            <a:pPr algn="just">
              <a:buFont typeface="Arial" panose="020B0604020202020204" pitchFamily="34" charset="0"/>
              <a:buChar char="•"/>
            </a:pPr>
            <a:r>
              <a:rPr lang="en-US" sz="1400" b="1" dirty="0"/>
              <a:t>Multi-Language Capability</a:t>
            </a:r>
            <a:r>
              <a:rPr lang="en-US" sz="1400" dirty="0"/>
              <a:t>:</a:t>
            </a:r>
          </a:p>
          <a:p>
            <a:pPr marL="742950" lvl="1" indent="-285750" algn="just">
              <a:buFont typeface="Arial" panose="020B0604020202020204" pitchFamily="34" charset="0"/>
              <a:buChar char="•"/>
            </a:pPr>
            <a:r>
              <a:rPr lang="en-US" sz="1400" dirty="0"/>
              <a:t>OpenAI supports a variety of languages, enabling us to serve diverse customer demographics effectively.</a:t>
            </a:r>
          </a:p>
          <a:p>
            <a:pPr algn="just">
              <a:buFont typeface="Arial" panose="020B0604020202020204" pitchFamily="34" charset="0"/>
              <a:buChar char="•"/>
            </a:pPr>
            <a:r>
              <a:rPr lang="en-US" sz="1400" b="1" dirty="0"/>
              <a:t>Robust and Scalable Infrastructure</a:t>
            </a:r>
            <a:r>
              <a:rPr lang="en-US" sz="1400" dirty="0"/>
              <a:t>:</a:t>
            </a:r>
          </a:p>
          <a:p>
            <a:pPr marL="742950" lvl="1" indent="-285750" algn="just">
              <a:buFont typeface="Arial" panose="020B0604020202020204" pitchFamily="34" charset="0"/>
              <a:buChar char="•"/>
            </a:pPr>
            <a:r>
              <a:rPr lang="en-US" sz="1400" dirty="0"/>
              <a:t>We leverage cutting-edge technologies like Node.js and AWS Lambda, providing the agility and scalability required to handle growing user bases and peak activity periods seamlessly.</a:t>
            </a:r>
          </a:p>
          <a:p>
            <a:pPr marL="742950" lvl="1" indent="-285750" algn="just">
              <a:buFont typeface="Arial" panose="020B0604020202020204" pitchFamily="34" charset="0"/>
              <a:buChar char="•"/>
            </a:pPr>
            <a:r>
              <a:rPr lang="en-US" sz="1400" dirty="0"/>
              <a:t>Our use of highly scalable databases such as DynamoDB and MongoDB ensures efficient data management and system performance as we scale.</a:t>
            </a:r>
            <a:endParaRPr lang="en-US" sz="1400" b="1" dirty="0"/>
          </a:p>
          <a:p>
            <a:pPr marL="0" indent="0" algn="just">
              <a:buNone/>
            </a:pPr>
            <a:endParaRPr lang="en-IN" sz="1800" b="1" dirty="0"/>
          </a:p>
          <a:p>
            <a:pPr marL="0" indent="0" algn="just">
              <a:buNone/>
            </a:pPr>
            <a:r>
              <a:rPr lang="en-IN" sz="1800" b="1" dirty="0"/>
              <a:t>Marketplace Domain Expansion</a:t>
            </a:r>
            <a:endParaRPr lang="en-US" sz="1800" b="1" dirty="0"/>
          </a:p>
          <a:p>
            <a:pPr algn="just">
              <a:buFont typeface="Arial" panose="020B0604020202020204" pitchFamily="34" charset="0"/>
              <a:buChar char="•"/>
            </a:pPr>
            <a:r>
              <a:rPr lang="en-US" sz="1400" b="1" dirty="0"/>
              <a:t>Enhanced Customer Experience Across Domains</a:t>
            </a:r>
            <a:r>
              <a:rPr lang="en-US" sz="1400" dirty="0"/>
              <a:t>:</a:t>
            </a:r>
          </a:p>
          <a:p>
            <a:pPr marL="742950" lvl="1" indent="-285750" algn="just">
              <a:buFont typeface="Arial" panose="020B0604020202020204" pitchFamily="34" charset="0"/>
              <a:buChar char="•"/>
            </a:pPr>
            <a:r>
              <a:rPr lang="en-US" sz="1400" b="1" dirty="0"/>
              <a:t>AI-Powered Payment Solutions</a:t>
            </a:r>
            <a:r>
              <a:rPr lang="en-US" sz="1400" dirty="0"/>
              <a:t>: Beyond handling payment queries, we can extend our AI-driven capabilities to offer personalized financial recommendations, aiding customers in making optimal payment choices and improving their financial well-being.</a:t>
            </a:r>
          </a:p>
          <a:p>
            <a:pPr marL="742950" lvl="1" indent="-285750" algn="just">
              <a:buFont typeface="Arial" panose="020B0604020202020204" pitchFamily="34" charset="0"/>
              <a:buChar char="•"/>
            </a:pPr>
            <a:r>
              <a:rPr lang="en-US" sz="1400" b="1" dirty="0"/>
              <a:t>Automated Budgeting Tools</a:t>
            </a:r>
            <a:r>
              <a:rPr lang="en-US" sz="1400" dirty="0"/>
              <a:t>: Expanding the current offering to include detailed budgeting and financial tracking, helping customers manage their spending and savings more effectively. This aligns with Amazon’s mission to simplify customer experiences and enhance financial literacy.</a:t>
            </a:r>
          </a:p>
          <a:p>
            <a:pPr algn="just"/>
            <a:endParaRPr lang="en-IN" sz="1800" b="1" dirty="0"/>
          </a:p>
          <a:p>
            <a:pPr algn="just"/>
            <a:endParaRPr lang="en-IN" sz="1400" b="1" dirty="0"/>
          </a:p>
          <a:p>
            <a:pPr algn="just"/>
            <a:endParaRPr lang="en-US" sz="1400" dirty="0"/>
          </a:p>
        </p:txBody>
      </p:sp>
    </p:spTree>
    <p:extLst>
      <p:ext uri="{BB962C8B-B14F-4D97-AF65-F5344CB8AC3E}">
        <p14:creationId xmlns:p14="http://schemas.microsoft.com/office/powerpoint/2010/main" val="27329073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1501</TotalTime>
  <Words>1029</Words>
  <Application>Microsoft Office PowerPoint</Application>
  <PresentationFormat>Widescreen</PresentationFormat>
  <Paragraphs>93</Paragraphs>
  <Slides>15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Amazon Ember</vt:lpstr>
      <vt:lpstr>Arial</vt:lpstr>
      <vt:lpstr>Twemoji Country Flags</vt:lpstr>
      <vt:lpstr>Office Theme</vt:lpstr>
      <vt:lpstr>PowerPoint Presentation</vt:lpstr>
      <vt:lpstr>Contents </vt:lpstr>
      <vt:lpstr>Problem Statement and scope of innovation </vt:lpstr>
      <vt:lpstr>Solution</vt:lpstr>
      <vt:lpstr>Customer Survey </vt:lpstr>
      <vt:lpstr>Who is our Customer?</vt:lpstr>
      <vt:lpstr>Success Metrics</vt:lpstr>
      <vt:lpstr>Impact of the Solution</vt:lpstr>
      <vt:lpstr>Scalability and marketplace domain expansion</vt:lpstr>
      <vt:lpstr>Architecture for AI powered chatbot service </vt:lpstr>
      <vt:lpstr>Architecture for automated budgeting solution</vt:lpstr>
      <vt:lpstr>Architecture for payment mode recommendation</vt:lpstr>
      <vt:lpstr>Tech Stack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Pradeep Goyal</dc:creator>
  <cp:lastModifiedBy>Manan Patel</cp:lastModifiedBy>
  <cp:revision>49</cp:revision>
  <cp:lastPrinted>2024-06-09T11:09:59Z</cp:lastPrinted>
  <dcterms:created xsi:type="dcterms:W3CDTF">2023-07-26T11:35:56Z</dcterms:created>
  <dcterms:modified xsi:type="dcterms:W3CDTF">2024-06-24T05:53:21Z</dcterms:modified>
</cp:coreProperties>
</file>